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6" r:id="rId4"/>
    <p:sldMasterId id="2147483682" r:id="rId5"/>
  </p:sldMasterIdLst>
  <p:notesMasterIdLst>
    <p:notesMasterId r:id="rId55"/>
  </p:notesMasterIdLst>
  <p:handoutMasterIdLst>
    <p:handoutMasterId r:id="rId56"/>
  </p:handoutMasterIdLst>
  <p:sldIdLst>
    <p:sldId id="327" r:id="rId6"/>
    <p:sldId id="330" r:id="rId7"/>
    <p:sldId id="331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336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33" r:id="rId42"/>
    <p:sldId id="334" r:id="rId43"/>
    <p:sldId id="335" r:id="rId44"/>
    <p:sldId id="319" r:id="rId45"/>
    <p:sldId id="321" r:id="rId46"/>
    <p:sldId id="322" r:id="rId47"/>
    <p:sldId id="323" r:id="rId48"/>
    <p:sldId id="324" r:id="rId49"/>
    <p:sldId id="288" r:id="rId50"/>
    <p:sldId id="289" r:id="rId51"/>
    <p:sldId id="320" r:id="rId52"/>
    <p:sldId id="274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1810BA6F-8DD6-45F8-9551-D994A9B48452}" v="8743" dt="2021-09-06T04:51:38.178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132" d="100"/>
          <a:sy n="132" d="100"/>
        </p:scale>
        <p:origin x="56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commentAuthors" Target="commentAuthor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2D1DCB-73BC-481A-868C-FD52333AB2F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CCD9765-0B8E-40D0-97E6-F0620DDC9214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Rocket launches are expensive, and by reusing components, we can bring the price of a launch down</a:t>
          </a:r>
          <a:endParaRPr lang="en-US"/>
        </a:p>
      </dgm:t>
    </dgm:pt>
    <dgm:pt modelId="{DCFBD081-EF7A-42BB-A1A8-70CFAB9451FD}" type="parTrans" cxnId="{6887591C-5B34-4DE8-8686-A8432BC79582}">
      <dgm:prSet/>
      <dgm:spPr/>
      <dgm:t>
        <a:bodyPr/>
        <a:lstStyle/>
        <a:p>
          <a:endParaRPr lang="en-US"/>
        </a:p>
      </dgm:t>
    </dgm:pt>
    <dgm:pt modelId="{8A426E30-4937-4625-ACA6-CBAD26DB4CE9}" type="sibTrans" cxnId="{6887591C-5B34-4DE8-8686-A8432BC79582}">
      <dgm:prSet/>
      <dgm:spPr/>
      <dgm:t>
        <a:bodyPr/>
        <a:lstStyle/>
        <a:p>
          <a:endParaRPr lang="en-US"/>
        </a:p>
      </dgm:t>
    </dgm:pt>
    <dgm:pt modelId="{BFE7ACBC-891E-4E6C-9605-002E375C004D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We want to predict if the Falcon 9 first stage will land successfully</a:t>
          </a:r>
          <a:endParaRPr lang="en-US" dirty="0"/>
        </a:p>
      </dgm:t>
    </dgm:pt>
    <dgm:pt modelId="{B1EF6E07-5D53-4EA1-8E88-AEA81C752AEA}" type="parTrans" cxnId="{0FDF0E2A-0465-4EE3-86F1-279B4BFDAF2C}">
      <dgm:prSet/>
      <dgm:spPr/>
      <dgm:t>
        <a:bodyPr/>
        <a:lstStyle/>
        <a:p>
          <a:endParaRPr lang="en-US"/>
        </a:p>
      </dgm:t>
    </dgm:pt>
    <dgm:pt modelId="{DF5B9F1F-82BF-487E-A741-FC6A2152B680}" type="sibTrans" cxnId="{0FDF0E2A-0465-4EE3-86F1-279B4BFDAF2C}">
      <dgm:prSet/>
      <dgm:spPr/>
      <dgm:t>
        <a:bodyPr/>
        <a:lstStyle/>
        <a:p>
          <a:endParaRPr lang="en-US"/>
        </a:p>
      </dgm:t>
    </dgm:pt>
    <dgm:pt modelId="{2E24DFEA-5EBD-4E60-9915-816D0B12A453}" type="pres">
      <dgm:prSet presAssocID="{DE2D1DCB-73BC-481A-868C-FD52333AB2F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2DC111C-2D96-4B35-A7B6-BA2C6E3F710F}" type="pres">
      <dgm:prSet presAssocID="{BCCD9765-0B8E-40D0-97E6-F0620DDC9214}" presName="hierRoot1" presStyleCnt="0"/>
      <dgm:spPr/>
    </dgm:pt>
    <dgm:pt modelId="{C5C9465F-8A79-49F4-B904-1FDEBFE54F30}" type="pres">
      <dgm:prSet presAssocID="{BCCD9765-0B8E-40D0-97E6-F0620DDC9214}" presName="composite" presStyleCnt="0"/>
      <dgm:spPr/>
    </dgm:pt>
    <dgm:pt modelId="{87CFFAA8-4526-4113-897D-DFB683B40AB1}" type="pres">
      <dgm:prSet presAssocID="{BCCD9765-0B8E-40D0-97E6-F0620DDC9214}" presName="background" presStyleLbl="node0" presStyleIdx="0" presStyleCnt="2"/>
      <dgm:spPr/>
    </dgm:pt>
    <dgm:pt modelId="{7312E2C8-B596-4947-9F60-BD097647666F}" type="pres">
      <dgm:prSet presAssocID="{BCCD9765-0B8E-40D0-97E6-F0620DDC9214}" presName="text" presStyleLbl="fgAcc0" presStyleIdx="0" presStyleCnt="2">
        <dgm:presLayoutVars>
          <dgm:chPref val="3"/>
        </dgm:presLayoutVars>
      </dgm:prSet>
      <dgm:spPr/>
    </dgm:pt>
    <dgm:pt modelId="{5CC06FFB-40BE-49ED-9298-BF4D32E13499}" type="pres">
      <dgm:prSet presAssocID="{BCCD9765-0B8E-40D0-97E6-F0620DDC9214}" presName="hierChild2" presStyleCnt="0"/>
      <dgm:spPr/>
    </dgm:pt>
    <dgm:pt modelId="{847248BB-2489-4D6A-98CE-2C28D687D9E6}" type="pres">
      <dgm:prSet presAssocID="{BFE7ACBC-891E-4E6C-9605-002E375C004D}" presName="hierRoot1" presStyleCnt="0"/>
      <dgm:spPr/>
    </dgm:pt>
    <dgm:pt modelId="{622B75E3-DD59-4C1E-B5A3-E24CC19D8BEE}" type="pres">
      <dgm:prSet presAssocID="{BFE7ACBC-891E-4E6C-9605-002E375C004D}" presName="composite" presStyleCnt="0"/>
      <dgm:spPr/>
    </dgm:pt>
    <dgm:pt modelId="{9E9016D6-5C7F-446B-8E0A-DEFA302B0D08}" type="pres">
      <dgm:prSet presAssocID="{BFE7ACBC-891E-4E6C-9605-002E375C004D}" presName="background" presStyleLbl="node0" presStyleIdx="1" presStyleCnt="2"/>
      <dgm:spPr/>
    </dgm:pt>
    <dgm:pt modelId="{41E84050-9C70-4102-804F-4CBE7027A10C}" type="pres">
      <dgm:prSet presAssocID="{BFE7ACBC-891E-4E6C-9605-002E375C004D}" presName="text" presStyleLbl="fgAcc0" presStyleIdx="1" presStyleCnt="2">
        <dgm:presLayoutVars>
          <dgm:chPref val="3"/>
        </dgm:presLayoutVars>
      </dgm:prSet>
      <dgm:spPr/>
    </dgm:pt>
    <dgm:pt modelId="{8E6FD15F-4B16-4BFA-ACCF-4408EE99199E}" type="pres">
      <dgm:prSet presAssocID="{BFE7ACBC-891E-4E6C-9605-002E375C004D}" presName="hierChild2" presStyleCnt="0"/>
      <dgm:spPr/>
    </dgm:pt>
  </dgm:ptLst>
  <dgm:cxnLst>
    <dgm:cxn modelId="{6887591C-5B34-4DE8-8686-A8432BC79582}" srcId="{DE2D1DCB-73BC-481A-868C-FD52333AB2FE}" destId="{BCCD9765-0B8E-40D0-97E6-F0620DDC9214}" srcOrd="0" destOrd="0" parTransId="{DCFBD081-EF7A-42BB-A1A8-70CFAB9451FD}" sibTransId="{8A426E30-4937-4625-ACA6-CBAD26DB4CE9}"/>
    <dgm:cxn modelId="{0FDF0E2A-0465-4EE3-86F1-279B4BFDAF2C}" srcId="{DE2D1DCB-73BC-481A-868C-FD52333AB2FE}" destId="{BFE7ACBC-891E-4E6C-9605-002E375C004D}" srcOrd="1" destOrd="0" parTransId="{B1EF6E07-5D53-4EA1-8E88-AEA81C752AEA}" sibTransId="{DF5B9F1F-82BF-487E-A741-FC6A2152B680}"/>
    <dgm:cxn modelId="{75FE7B40-747F-441E-A9D8-C44AB94DBA21}" type="presOf" srcId="{BCCD9765-0B8E-40D0-97E6-F0620DDC9214}" destId="{7312E2C8-B596-4947-9F60-BD097647666F}" srcOrd="0" destOrd="0" presId="urn:microsoft.com/office/officeart/2005/8/layout/hierarchy1"/>
    <dgm:cxn modelId="{2BE0CBCB-9AFC-4C5B-AB21-4658B0448FC9}" type="presOf" srcId="{BFE7ACBC-891E-4E6C-9605-002E375C004D}" destId="{41E84050-9C70-4102-804F-4CBE7027A10C}" srcOrd="0" destOrd="0" presId="urn:microsoft.com/office/officeart/2005/8/layout/hierarchy1"/>
    <dgm:cxn modelId="{E9C43CE1-94CB-4D5C-A511-5CD5A0434667}" type="presOf" srcId="{DE2D1DCB-73BC-481A-868C-FD52333AB2FE}" destId="{2E24DFEA-5EBD-4E60-9915-816D0B12A453}" srcOrd="0" destOrd="0" presId="urn:microsoft.com/office/officeart/2005/8/layout/hierarchy1"/>
    <dgm:cxn modelId="{11DF8E41-D42F-4083-B2BD-A9D6D3D9A1A9}" type="presParOf" srcId="{2E24DFEA-5EBD-4E60-9915-816D0B12A453}" destId="{92DC111C-2D96-4B35-A7B6-BA2C6E3F710F}" srcOrd="0" destOrd="0" presId="urn:microsoft.com/office/officeart/2005/8/layout/hierarchy1"/>
    <dgm:cxn modelId="{8AAA8C3C-37A2-4C34-8687-8A29822C0C4F}" type="presParOf" srcId="{92DC111C-2D96-4B35-A7B6-BA2C6E3F710F}" destId="{C5C9465F-8A79-49F4-B904-1FDEBFE54F30}" srcOrd="0" destOrd="0" presId="urn:microsoft.com/office/officeart/2005/8/layout/hierarchy1"/>
    <dgm:cxn modelId="{7E3F3991-63A8-449C-B875-11C12B6D2BAA}" type="presParOf" srcId="{C5C9465F-8A79-49F4-B904-1FDEBFE54F30}" destId="{87CFFAA8-4526-4113-897D-DFB683B40AB1}" srcOrd="0" destOrd="0" presId="urn:microsoft.com/office/officeart/2005/8/layout/hierarchy1"/>
    <dgm:cxn modelId="{BE217F5A-4FCD-42E7-AF72-D72D3A8EC129}" type="presParOf" srcId="{C5C9465F-8A79-49F4-B904-1FDEBFE54F30}" destId="{7312E2C8-B596-4947-9F60-BD097647666F}" srcOrd="1" destOrd="0" presId="urn:microsoft.com/office/officeart/2005/8/layout/hierarchy1"/>
    <dgm:cxn modelId="{2A9997FC-DF5A-4A79-8E97-14DC74600AE7}" type="presParOf" srcId="{92DC111C-2D96-4B35-A7B6-BA2C6E3F710F}" destId="{5CC06FFB-40BE-49ED-9298-BF4D32E13499}" srcOrd="1" destOrd="0" presId="urn:microsoft.com/office/officeart/2005/8/layout/hierarchy1"/>
    <dgm:cxn modelId="{263BF929-587A-46CF-9C96-675989FDEFF9}" type="presParOf" srcId="{2E24DFEA-5EBD-4E60-9915-816D0B12A453}" destId="{847248BB-2489-4D6A-98CE-2C28D687D9E6}" srcOrd="1" destOrd="0" presId="urn:microsoft.com/office/officeart/2005/8/layout/hierarchy1"/>
    <dgm:cxn modelId="{73A8AF1B-59DE-4BE8-A5D7-4AA3676A1E0D}" type="presParOf" srcId="{847248BB-2489-4D6A-98CE-2C28D687D9E6}" destId="{622B75E3-DD59-4C1E-B5A3-E24CC19D8BEE}" srcOrd="0" destOrd="0" presId="urn:microsoft.com/office/officeart/2005/8/layout/hierarchy1"/>
    <dgm:cxn modelId="{6888DCA1-A5B2-464C-8BAC-4BF8A8E05A9A}" type="presParOf" srcId="{622B75E3-DD59-4C1E-B5A3-E24CC19D8BEE}" destId="{9E9016D6-5C7F-446B-8E0A-DEFA302B0D08}" srcOrd="0" destOrd="0" presId="urn:microsoft.com/office/officeart/2005/8/layout/hierarchy1"/>
    <dgm:cxn modelId="{125B1CD7-E218-4D3F-96A7-B57F72437E0F}" type="presParOf" srcId="{622B75E3-DD59-4C1E-B5A3-E24CC19D8BEE}" destId="{41E84050-9C70-4102-804F-4CBE7027A10C}" srcOrd="1" destOrd="0" presId="urn:microsoft.com/office/officeart/2005/8/layout/hierarchy1"/>
    <dgm:cxn modelId="{DF226A40-8B79-4E2F-A3A5-2EBFF3CDF1F6}" type="presParOf" srcId="{847248BB-2489-4D6A-98CE-2C28D687D9E6}" destId="{8E6FD15F-4B16-4BFA-ACCF-4408EE99199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28A11E-3A5A-4811-90E8-3F0D1C16476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DAB631-B985-41EE-9165-6042DA853605}">
      <dgm:prSet/>
      <dgm:spPr/>
      <dgm:t>
        <a:bodyPr/>
        <a:lstStyle/>
        <a:p>
          <a:r>
            <a:rPr lang="en-US"/>
            <a:t>Successful landings of boosters increases over time, as the company gains more experience.</a:t>
          </a:r>
        </a:p>
      </dgm:t>
    </dgm:pt>
    <dgm:pt modelId="{B8C271D0-38DC-49A5-91C1-E43B188CF546}" type="parTrans" cxnId="{18797BC2-1819-4A0D-B65B-D1ACD2A113C2}">
      <dgm:prSet/>
      <dgm:spPr/>
      <dgm:t>
        <a:bodyPr/>
        <a:lstStyle/>
        <a:p>
          <a:endParaRPr lang="en-US"/>
        </a:p>
      </dgm:t>
    </dgm:pt>
    <dgm:pt modelId="{3EF7DB2C-03BD-4E98-85D0-AE9DB3A2ABC9}" type="sibTrans" cxnId="{18797BC2-1819-4A0D-B65B-D1ACD2A113C2}">
      <dgm:prSet/>
      <dgm:spPr/>
      <dgm:t>
        <a:bodyPr/>
        <a:lstStyle/>
        <a:p>
          <a:endParaRPr lang="en-US"/>
        </a:p>
      </dgm:t>
    </dgm:pt>
    <dgm:pt modelId="{41DB7481-8328-413A-B69E-7B12E9471656}">
      <dgm:prSet/>
      <dgm:spPr/>
      <dgm:t>
        <a:bodyPr/>
        <a:lstStyle/>
        <a:p>
          <a:r>
            <a:rPr lang="en-US"/>
            <a:t>Launches should be done near the coast, with sites having easy access to highways and railroads, but at some distance from major cities.</a:t>
          </a:r>
        </a:p>
      </dgm:t>
    </dgm:pt>
    <dgm:pt modelId="{1C5857B4-EBA6-4C4A-9E85-82AE715D28AA}" type="parTrans" cxnId="{F2525BFA-E462-4A67-B5A1-6DCDE4335277}">
      <dgm:prSet/>
      <dgm:spPr/>
      <dgm:t>
        <a:bodyPr/>
        <a:lstStyle/>
        <a:p>
          <a:endParaRPr lang="en-US"/>
        </a:p>
      </dgm:t>
    </dgm:pt>
    <dgm:pt modelId="{1D8AD7A9-1C28-4843-A5B7-6B6940697F44}" type="sibTrans" cxnId="{F2525BFA-E462-4A67-B5A1-6DCDE4335277}">
      <dgm:prSet/>
      <dgm:spPr/>
      <dgm:t>
        <a:bodyPr/>
        <a:lstStyle/>
        <a:p>
          <a:endParaRPr lang="en-US"/>
        </a:p>
      </dgm:t>
    </dgm:pt>
    <dgm:pt modelId="{A3AC4790-2BAC-4F27-B13B-7E49D453F707}">
      <dgm:prSet/>
      <dgm:spPr/>
      <dgm:t>
        <a:bodyPr/>
        <a:lstStyle/>
        <a:p>
          <a:r>
            <a:rPr lang="en-US"/>
            <a:t>As the payload mass goes up, the likelyhood of a successful landing decreases.</a:t>
          </a:r>
        </a:p>
      </dgm:t>
    </dgm:pt>
    <dgm:pt modelId="{1E975F0A-F170-476A-9D93-8BCAC6557FDC}" type="parTrans" cxnId="{E2D9EEB4-318C-4419-8FE6-377851D3F83E}">
      <dgm:prSet/>
      <dgm:spPr/>
      <dgm:t>
        <a:bodyPr/>
        <a:lstStyle/>
        <a:p>
          <a:endParaRPr lang="en-US"/>
        </a:p>
      </dgm:t>
    </dgm:pt>
    <dgm:pt modelId="{D7214ED4-BE68-41ED-80C3-142257A6F04D}" type="sibTrans" cxnId="{E2D9EEB4-318C-4419-8FE6-377851D3F83E}">
      <dgm:prSet/>
      <dgm:spPr/>
      <dgm:t>
        <a:bodyPr/>
        <a:lstStyle/>
        <a:p>
          <a:endParaRPr lang="en-US"/>
        </a:p>
      </dgm:t>
    </dgm:pt>
    <dgm:pt modelId="{521CD462-486F-41D0-8ED7-3F8C7B539055}">
      <dgm:prSet/>
      <dgm:spPr/>
      <dgm:t>
        <a:bodyPr/>
        <a:lstStyle/>
        <a:p>
          <a:r>
            <a:rPr lang="en-US"/>
            <a:t>A decision tree classification model can be used to predict whether a launch will be successful or not.</a:t>
          </a:r>
        </a:p>
      </dgm:t>
    </dgm:pt>
    <dgm:pt modelId="{F4381186-06CE-4FBA-8BD3-BB84B5E562CB}" type="parTrans" cxnId="{AF0DA3A4-566B-477F-9239-F626EFC524B4}">
      <dgm:prSet/>
      <dgm:spPr/>
      <dgm:t>
        <a:bodyPr/>
        <a:lstStyle/>
        <a:p>
          <a:endParaRPr lang="en-US"/>
        </a:p>
      </dgm:t>
    </dgm:pt>
    <dgm:pt modelId="{2DF44ED4-123C-483B-8EF9-E80C97EEA362}" type="sibTrans" cxnId="{AF0DA3A4-566B-477F-9239-F626EFC524B4}">
      <dgm:prSet/>
      <dgm:spPr/>
      <dgm:t>
        <a:bodyPr/>
        <a:lstStyle/>
        <a:p>
          <a:endParaRPr lang="en-US"/>
        </a:p>
      </dgm:t>
    </dgm:pt>
    <dgm:pt modelId="{717FE8BB-D312-4319-B0AA-6057DC398673}" type="pres">
      <dgm:prSet presAssocID="{7B28A11E-3A5A-4811-90E8-3F0D1C164761}" presName="vert0" presStyleCnt="0">
        <dgm:presLayoutVars>
          <dgm:dir/>
          <dgm:animOne val="branch"/>
          <dgm:animLvl val="lvl"/>
        </dgm:presLayoutVars>
      </dgm:prSet>
      <dgm:spPr/>
    </dgm:pt>
    <dgm:pt modelId="{96333630-F1CA-43B2-9B71-C55ACF4AE39C}" type="pres">
      <dgm:prSet presAssocID="{38DAB631-B985-41EE-9165-6042DA853605}" presName="thickLine" presStyleLbl="alignNode1" presStyleIdx="0" presStyleCnt="4"/>
      <dgm:spPr/>
    </dgm:pt>
    <dgm:pt modelId="{2335E506-4123-4C6E-8ECF-1DF8C7F103AD}" type="pres">
      <dgm:prSet presAssocID="{38DAB631-B985-41EE-9165-6042DA853605}" presName="horz1" presStyleCnt="0"/>
      <dgm:spPr/>
    </dgm:pt>
    <dgm:pt modelId="{50B160C5-3F52-40D0-AA52-B502C0623B6A}" type="pres">
      <dgm:prSet presAssocID="{38DAB631-B985-41EE-9165-6042DA853605}" presName="tx1" presStyleLbl="revTx" presStyleIdx="0" presStyleCnt="4"/>
      <dgm:spPr/>
    </dgm:pt>
    <dgm:pt modelId="{3CD9B8CC-F8AA-492C-AF5D-CD71D86F2C64}" type="pres">
      <dgm:prSet presAssocID="{38DAB631-B985-41EE-9165-6042DA853605}" presName="vert1" presStyleCnt="0"/>
      <dgm:spPr/>
    </dgm:pt>
    <dgm:pt modelId="{2A14B2DD-AD88-4FB2-809F-2B5E4DD57E67}" type="pres">
      <dgm:prSet presAssocID="{41DB7481-8328-413A-B69E-7B12E9471656}" presName="thickLine" presStyleLbl="alignNode1" presStyleIdx="1" presStyleCnt="4"/>
      <dgm:spPr/>
    </dgm:pt>
    <dgm:pt modelId="{953A2FF6-468C-4975-BE1F-2894BA9E1074}" type="pres">
      <dgm:prSet presAssocID="{41DB7481-8328-413A-B69E-7B12E9471656}" presName="horz1" presStyleCnt="0"/>
      <dgm:spPr/>
    </dgm:pt>
    <dgm:pt modelId="{E072F51F-07B4-40A5-871E-21B98A5D8446}" type="pres">
      <dgm:prSet presAssocID="{41DB7481-8328-413A-B69E-7B12E9471656}" presName="tx1" presStyleLbl="revTx" presStyleIdx="1" presStyleCnt="4"/>
      <dgm:spPr/>
    </dgm:pt>
    <dgm:pt modelId="{E00F9321-07D8-4C0A-94C1-7AF4FEB2D348}" type="pres">
      <dgm:prSet presAssocID="{41DB7481-8328-413A-B69E-7B12E9471656}" presName="vert1" presStyleCnt="0"/>
      <dgm:spPr/>
    </dgm:pt>
    <dgm:pt modelId="{8914520C-5DDD-4314-BEAF-433F140ED9F0}" type="pres">
      <dgm:prSet presAssocID="{A3AC4790-2BAC-4F27-B13B-7E49D453F707}" presName="thickLine" presStyleLbl="alignNode1" presStyleIdx="2" presStyleCnt="4"/>
      <dgm:spPr/>
    </dgm:pt>
    <dgm:pt modelId="{0B319AA2-92C7-4648-B4AB-040173B5C1A0}" type="pres">
      <dgm:prSet presAssocID="{A3AC4790-2BAC-4F27-B13B-7E49D453F707}" presName="horz1" presStyleCnt="0"/>
      <dgm:spPr/>
    </dgm:pt>
    <dgm:pt modelId="{67161800-DCE4-4886-B733-5EC72035AC16}" type="pres">
      <dgm:prSet presAssocID="{A3AC4790-2BAC-4F27-B13B-7E49D453F707}" presName="tx1" presStyleLbl="revTx" presStyleIdx="2" presStyleCnt="4"/>
      <dgm:spPr/>
    </dgm:pt>
    <dgm:pt modelId="{BD4FAF94-5125-44CA-B416-D8B77C6DFA34}" type="pres">
      <dgm:prSet presAssocID="{A3AC4790-2BAC-4F27-B13B-7E49D453F707}" presName="vert1" presStyleCnt="0"/>
      <dgm:spPr/>
    </dgm:pt>
    <dgm:pt modelId="{B6183B27-F01D-4F56-AC4C-236DEE95DAEB}" type="pres">
      <dgm:prSet presAssocID="{521CD462-486F-41D0-8ED7-3F8C7B539055}" presName="thickLine" presStyleLbl="alignNode1" presStyleIdx="3" presStyleCnt="4"/>
      <dgm:spPr/>
    </dgm:pt>
    <dgm:pt modelId="{3DEA8A43-741F-4BD0-A627-831C3AEFAC73}" type="pres">
      <dgm:prSet presAssocID="{521CD462-486F-41D0-8ED7-3F8C7B539055}" presName="horz1" presStyleCnt="0"/>
      <dgm:spPr/>
    </dgm:pt>
    <dgm:pt modelId="{89359D91-1708-4948-B9F5-AE876D95FF93}" type="pres">
      <dgm:prSet presAssocID="{521CD462-486F-41D0-8ED7-3F8C7B539055}" presName="tx1" presStyleLbl="revTx" presStyleIdx="3" presStyleCnt="4"/>
      <dgm:spPr/>
    </dgm:pt>
    <dgm:pt modelId="{0D2D47F3-E79C-484D-A068-2873CA8CCE5E}" type="pres">
      <dgm:prSet presAssocID="{521CD462-486F-41D0-8ED7-3F8C7B539055}" presName="vert1" presStyleCnt="0"/>
      <dgm:spPr/>
    </dgm:pt>
  </dgm:ptLst>
  <dgm:cxnLst>
    <dgm:cxn modelId="{DF826930-D0D6-4AD3-B159-94974D2C2520}" type="presOf" srcId="{38DAB631-B985-41EE-9165-6042DA853605}" destId="{50B160C5-3F52-40D0-AA52-B502C0623B6A}" srcOrd="0" destOrd="0" presId="urn:microsoft.com/office/officeart/2008/layout/LinedList"/>
    <dgm:cxn modelId="{939EE930-58AC-4AE5-8EC7-ABF688362F07}" type="presOf" srcId="{7B28A11E-3A5A-4811-90E8-3F0D1C164761}" destId="{717FE8BB-D312-4319-B0AA-6057DC398673}" srcOrd="0" destOrd="0" presId="urn:microsoft.com/office/officeart/2008/layout/LinedList"/>
    <dgm:cxn modelId="{D135826B-6046-4485-8542-DB901D1EB7D8}" type="presOf" srcId="{41DB7481-8328-413A-B69E-7B12E9471656}" destId="{E072F51F-07B4-40A5-871E-21B98A5D8446}" srcOrd="0" destOrd="0" presId="urn:microsoft.com/office/officeart/2008/layout/LinedList"/>
    <dgm:cxn modelId="{AF0DA3A4-566B-477F-9239-F626EFC524B4}" srcId="{7B28A11E-3A5A-4811-90E8-3F0D1C164761}" destId="{521CD462-486F-41D0-8ED7-3F8C7B539055}" srcOrd="3" destOrd="0" parTransId="{F4381186-06CE-4FBA-8BD3-BB84B5E562CB}" sibTransId="{2DF44ED4-123C-483B-8EF9-E80C97EEA362}"/>
    <dgm:cxn modelId="{511AD1B2-C758-47BD-AEBB-37FAABDD80DE}" type="presOf" srcId="{521CD462-486F-41D0-8ED7-3F8C7B539055}" destId="{89359D91-1708-4948-B9F5-AE876D95FF93}" srcOrd="0" destOrd="0" presId="urn:microsoft.com/office/officeart/2008/layout/LinedList"/>
    <dgm:cxn modelId="{E2D9EEB4-318C-4419-8FE6-377851D3F83E}" srcId="{7B28A11E-3A5A-4811-90E8-3F0D1C164761}" destId="{A3AC4790-2BAC-4F27-B13B-7E49D453F707}" srcOrd="2" destOrd="0" parTransId="{1E975F0A-F170-476A-9D93-8BCAC6557FDC}" sibTransId="{D7214ED4-BE68-41ED-80C3-142257A6F04D}"/>
    <dgm:cxn modelId="{18797BC2-1819-4A0D-B65B-D1ACD2A113C2}" srcId="{7B28A11E-3A5A-4811-90E8-3F0D1C164761}" destId="{38DAB631-B985-41EE-9165-6042DA853605}" srcOrd="0" destOrd="0" parTransId="{B8C271D0-38DC-49A5-91C1-E43B188CF546}" sibTransId="{3EF7DB2C-03BD-4E98-85D0-AE9DB3A2ABC9}"/>
    <dgm:cxn modelId="{B108AEF7-3FE9-4A94-9AFE-1E1A2F4A821B}" type="presOf" srcId="{A3AC4790-2BAC-4F27-B13B-7E49D453F707}" destId="{67161800-DCE4-4886-B733-5EC72035AC16}" srcOrd="0" destOrd="0" presId="urn:microsoft.com/office/officeart/2008/layout/LinedList"/>
    <dgm:cxn modelId="{F2525BFA-E462-4A67-B5A1-6DCDE4335277}" srcId="{7B28A11E-3A5A-4811-90E8-3F0D1C164761}" destId="{41DB7481-8328-413A-B69E-7B12E9471656}" srcOrd="1" destOrd="0" parTransId="{1C5857B4-EBA6-4C4A-9E85-82AE715D28AA}" sibTransId="{1D8AD7A9-1C28-4843-A5B7-6B6940697F44}"/>
    <dgm:cxn modelId="{C3002A47-C608-4E29-9407-A460CE17DDD5}" type="presParOf" srcId="{717FE8BB-D312-4319-B0AA-6057DC398673}" destId="{96333630-F1CA-43B2-9B71-C55ACF4AE39C}" srcOrd="0" destOrd="0" presId="urn:microsoft.com/office/officeart/2008/layout/LinedList"/>
    <dgm:cxn modelId="{8BDE6E1F-3595-4674-A149-15DE346311A1}" type="presParOf" srcId="{717FE8BB-D312-4319-B0AA-6057DC398673}" destId="{2335E506-4123-4C6E-8ECF-1DF8C7F103AD}" srcOrd="1" destOrd="0" presId="urn:microsoft.com/office/officeart/2008/layout/LinedList"/>
    <dgm:cxn modelId="{43893E94-2491-42DD-B5FD-A904C0865E39}" type="presParOf" srcId="{2335E506-4123-4C6E-8ECF-1DF8C7F103AD}" destId="{50B160C5-3F52-40D0-AA52-B502C0623B6A}" srcOrd="0" destOrd="0" presId="urn:microsoft.com/office/officeart/2008/layout/LinedList"/>
    <dgm:cxn modelId="{06A2A7B7-DAA8-46F0-936A-65199BD80450}" type="presParOf" srcId="{2335E506-4123-4C6E-8ECF-1DF8C7F103AD}" destId="{3CD9B8CC-F8AA-492C-AF5D-CD71D86F2C64}" srcOrd="1" destOrd="0" presId="urn:microsoft.com/office/officeart/2008/layout/LinedList"/>
    <dgm:cxn modelId="{E3D925C6-951E-4A38-B889-55679A301038}" type="presParOf" srcId="{717FE8BB-D312-4319-B0AA-6057DC398673}" destId="{2A14B2DD-AD88-4FB2-809F-2B5E4DD57E67}" srcOrd="2" destOrd="0" presId="urn:microsoft.com/office/officeart/2008/layout/LinedList"/>
    <dgm:cxn modelId="{C338BC74-0C73-4E04-AA68-7043868472D0}" type="presParOf" srcId="{717FE8BB-D312-4319-B0AA-6057DC398673}" destId="{953A2FF6-468C-4975-BE1F-2894BA9E1074}" srcOrd="3" destOrd="0" presId="urn:microsoft.com/office/officeart/2008/layout/LinedList"/>
    <dgm:cxn modelId="{D2AB7E47-05D8-4728-90D4-BC6AFC8621E0}" type="presParOf" srcId="{953A2FF6-468C-4975-BE1F-2894BA9E1074}" destId="{E072F51F-07B4-40A5-871E-21B98A5D8446}" srcOrd="0" destOrd="0" presId="urn:microsoft.com/office/officeart/2008/layout/LinedList"/>
    <dgm:cxn modelId="{461B6A9F-4626-44B2-BE85-702B2A6A04AF}" type="presParOf" srcId="{953A2FF6-468C-4975-BE1F-2894BA9E1074}" destId="{E00F9321-07D8-4C0A-94C1-7AF4FEB2D348}" srcOrd="1" destOrd="0" presId="urn:microsoft.com/office/officeart/2008/layout/LinedList"/>
    <dgm:cxn modelId="{71803445-2008-4273-9C38-266CE650DD53}" type="presParOf" srcId="{717FE8BB-D312-4319-B0AA-6057DC398673}" destId="{8914520C-5DDD-4314-BEAF-433F140ED9F0}" srcOrd="4" destOrd="0" presId="urn:microsoft.com/office/officeart/2008/layout/LinedList"/>
    <dgm:cxn modelId="{2190B809-1380-42AE-BA64-3A56484404B6}" type="presParOf" srcId="{717FE8BB-D312-4319-B0AA-6057DC398673}" destId="{0B319AA2-92C7-4648-B4AB-040173B5C1A0}" srcOrd="5" destOrd="0" presId="urn:microsoft.com/office/officeart/2008/layout/LinedList"/>
    <dgm:cxn modelId="{55B3E989-046A-49E1-87B5-B03F722BF68C}" type="presParOf" srcId="{0B319AA2-92C7-4648-B4AB-040173B5C1A0}" destId="{67161800-DCE4-4886-B733-5EC72035AC16}" srcOrd="0" destOrd="0" presId="urn:microsoft.com/office/officeart/2008/layout/LinedList"/>
    <dgm:cxn modelId="{C5C25E7A-3071-4DBE-B510-B89B3A5DB045}" type="presParOf" srcId="{0B319AA2-92C7-4648-B4AB-040173B5C1A0}" destId="{BD4FAF94-5125-44CA-B416-D8B77C6DFA34}" srcOrd="1" destOrd="0" presId="urn:microsoft.com/office/officeart/2008/layout/LinedList"/>
    <dgm:cxn modelId="{6E2D6531-19C6-49D9-B3B8-7388F402DE42}" type="presParOf" srcId="{717FE8BB-D312-4319-B0AA-6057DC398673}" destId="{B6183B27-F01D-4F56-AC4C-236DEE95DAEB}" srcOrd="6" destOrd="0" presId="urn:microsoft.com/office/officeart/2008/layout/LinedList"/>
    <dgm:cxn modelId="{CCFB6344-C8F2-4317-AAF6-22399C1D03BF}" type="presParOf" srcId="{717FE8BB-D312-4319-B0AA-6057DC398673}" destId="{3DEA8A43-741F-4BD0-A627-831C3AEFAC73}" srcOrd="7" destOrd="0" presId="urn:microsoft.com/office/officeart/2008/layout/LinedList"/>
    <dgm:cxn modelId="{CF54EE96-724B-42D4-B2F5-E1E93CDEC4C6}" type="presParOf" srcId="{3DEA8A43-741F-4BD0-A627-831C3AEFAC73}" destId="{89359D91-1708-4948-B9F5-AE876D95FF93}" srcOrd="0" destOrd="0" presId="urn:microsoft.com/office/officeart/2008/layout/LinedList"/>
    <dgm:cxn modelId="{A07210EF-578F-401B-865F-D3E05B63E7D3}" type="presParOf" srcId="{3DEA8A43-741F-4BD0-A627-831C3AEFAC73}" destId="{0D2D47F3-E79C-484D-A068-2873CA8CCE5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34B02A-8391-473C-9C21-64946C4D8FE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70BEF9F-4773-4195-80E8-98558BC7286F}">
      <dgm:prSet/>
      <dgm:spPr/>
      <dgm:t>
        <a:bodyPr/>
        <a:lstStyle/>
        <a:p>
          <a:r>
            <a:rPr lang="en-US"/>
            <a:t>Successful landings of boosters increases over time, as the company gains more experience.</a:t>
          </a:r>
        </a:p>
      </dgm:t>
    </dgm:pt>
    <dgm:pt modelId="{8B6470FD-EFF2-4609-9D79-A727BECF8108}" type="parTrans" cxnId="{D11A7DA7-CAB1-44A7-A48A-3325C7FF28EE}">
      <dgm:prSet/>
      <dgm:spPr/>
      <dgm:t>
        <a:bodyPr/>
        <a:lstStyle/>
        <a:p>
          <a:endParaRPr lang="en-US"/>
        </a:p>
      </dgm:t>
    </dgm:pt>
    <dgm:pt modelId="{AE20B80A-DFB7-41B6-9E12-40F2F34DC49C}" type="sibTrans" cxnId="{D11A7DA7-CAB1-44A7-A48A-3325C7FF28EE}">
      <dgm:prSet/>
      <dgm:spPr/>
      <dgm:t>
        <a:bodyPr/>
        <a:lstStyle/>
        <a:p>
          <a:endParaRPr lang="en-US"/>
        </a:p>
      </dgm:t>
    </dgm:pt>
    <dgm:pt modelId="{B23B1A5B-FD78-4A33-B1FB-869E22AF58B6}">
      <dgm:prSet/>
      <dgm:spPr/>
      <dgm:t>
        <a:bodyPr/>
        <a:lstStyle/>
        <a:p>
          <a:r>
            <a:rPr lang="en-US"/>
            <a:t>Launches should be done near the coast, with sites having easy access to highways and railroads, but at some distance from major cities.</a:t>
          </a:r>
        </a:p>
      </dgm:t>
    </dgm:pt>
    <dgm:pt modelId="{CFC45EA7-F32D-4A76-B1A1-0CF84FF87B5E}" type="parTrans" cxnId="{4779103B-736A-47BF-BFE9-FDDB5EC09E38}">
      <dgm:prSet/>
      <dgm:spPr/>
      <dgm:t>
        <a:bodyPr/>
        <a:lstStyle/>
        <a:p>
          <a:endParaRPr lang="en-US"/>
        </a:p>
      </dgm:t>
    </dgm:pt>
    <dgm:pt modelId="{30BFBD77-1FD5-467E-A9B8-BF2AD80EB72B}" type="sibTrans" cxnId="{4779103B-736A-47BF-BFE9-FDDB5EC09E38}">
      <dgm:prSet/>
      <dgm:spPr/>
      <dgm:t>
        <a:bodyPr/>
        <a:lstStyle/>
        <a:p>
          <a:endParaRPr lang="en-US"/>
        </a:p>
      </dgm:t>
    </dgm:pt>
    <dgm:pt modelId="{D27C85F2-B6F4-4E80-8C7D-D671832318BF}">
      <dgm:prSet/>
      <dgm:spPr/>
      <dgm:t>
        <a:bodyPr/>
        <a:lstStyle/>
        <a:p>
          <a:r>
            <a:rPr lang="en-US"/>
            <a:t>As the payload mass goes up, the likelyhood of a successful landing decreases.</a:t>
          </a:r>
        </a:p>
      </dgm:t>
    </dgm:pt>
    <dgm:pt modelId="{13F545C6-ADDD-458B-9F8F-E42A0D6F632A}" type="parTrans" cxnId="{9C8D99C1-2B6B-4C86-A7DA-8CA6088C3FEE}">
      <dgm:prSet/>
      <dgm:spPr/>
      <dgm:t>
        <a:bodyPr/>
        <a:lstStyle/>
        <a:p>
          <a:endParaRPr lang="en-US"/>
        </a:p>
      </dgm:t>
    </dgm:pt>
    <dgm:pt modelId="{B8FB49F4-4A19-4A45-BDFE-3E9A6D64B557}" type="sibTrans" cxnId="{9C8D99C1-2B6B-4C86-A7DA-8CA6088C3FEE}">
      <dgm:prSet/>
      <dgm:spPr/>
      <dgm:t>
        <a:bodyPr/>
        <a:lstStyle/>
        <a:p>
          <a:endParaRPr lang="en-US"/>
        </a:p>
      </dgm:t>
    </dgm:pt>
    <dgm:pt modelId="{AE7BB478-38D3-46DA-81FB-21CA101467A9}">
      <dgm:prSet/>
      <dgm:spPr/>
      <dgm:t>
        <a:bodyPr/>
        <a:lstStyle/>
        <a:p>
          <a:r>
            <a:rPr lang="en-US"/>
            <a:t>A decision tree classification model can be used to predict whether a launch will be successful or not.</a:t>
          </a:r>
        </a:p>
      </dgm:t>
    </dgm:pt>
    <dgm:pt modelId="{B67091CF-A336-41FE-8A03-D1A2266DD5B2}" type="parTrans" cxnId="{BCE51416-E3AC-4346-9581-08C47A9A2DA9}">
      <dgm:prSet/>
      <dgm:spPr/>
      <dgm:t>
        <a:bodyPr/>
        <a:lstStyle/>
        <a:p>
          <a:endParaRPr lang="en-US"/>
        </a:p>
      </dgm:t>
    </dgm:pt>
    <dgm:pt modelId="{2ADACF62-8CB7-4A1C-8696-D36A225C7FA6}" type="sibTrans" cxnId="{BCE51416-E3AC-4346-9581-08C47A9A2DA9}">
      <dgm:prSet/>
      <dgm:spPr/>
      <dgm:t>
        <a:bodyPr/>
        <a:lstStyle/>
        <a:p>
          <a:endParaRPr lang="en-US"/>
        </a:p>
      </dgm:t>
    </dgm:pt>
    <dgm:pt modelId="{F42F6001-6A21-4656-B23A-FC16E9506014}" type="pres">
      <dgm:prSet presAssocID="{D634B02A-8391-473C-9C21-64946C4D8FED}" presName="linear" presStyleCnt="0">
        <dgm:presLayoutVars>
          <dgm:animLvl val="lvl"/>
          <dgm:resizeHandles val="exact"/>
        </dgm:presLayoutVars>
      </dgm:prSet>
      <dgm:spPr/>
    </dgm:pt>
    <dgm:pt modelId="{1F30AB24-D27C-4229-8B44-EEB0916412A8}" type="pres">
      <dgm:prSet presAssocID="{570BEF9F-4773-4195-80E8-98558BC7286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281920A-623B-4B69-9DFE-4E89CD0BBDF1}" type="pres">
      <dgm:prSet presAssocID="{AE20B80A-DFB7-41B6-9E12-40F2F34DC49C}" presName="spacer" presStyleCnt="0"/>
      <dgm:spPr/>
    </dgm:pt>
    <dgm:pt modelId="{2DC215BE-FD51-4042-8772-C3923B63F779}" type="pres">
      <dgm:prSet presAssocID="{B23B1A5B-FD78-4A33-B1FB-869E22AF58B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6268B65-DD8B-4C6B-8BD3-B884ACABCC72}" type="pres">
      <dgm:prSet presAssocID="{30BFBD77-1FD5-467E-A9B8-BF2AD80EB72B}" presName="spacer" presStyleCnt="0"/>
      <dgm:spPr/>
    </dgm:pt>
    <dgm:pt modelId="{86E1B6ED-E2EE-4F90-A034-722BB093181E}" type="pres">
      <dgm:prSet presAssocID="{D27C85F2-B6F4-4E80-8C7D-D671832318B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4719355-7EDC-4D74-B6F8-342FE84B44E6}" type="pres">
      <dgm:prSet presAssocID="{B8FB49F4-4A19-4A45-BDFE-3E9A6D64B557}" presName="spacer" presStyleCnt="0"/>
      <dgm:spPr/>
    </dgm:pt>
    <dgm:pt modelId="{D07A54D7-09A5-4086-A182-94DD4538AFDB}" type="pres">
      <dgm:prSet presAssocID="{AE7BB478-38D3-46DA-81FB-21CA101467A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6B30002-7469-4F6A-8B87-FB6408AF0C54}" type="presOf" srcId="{570BEF9F-4773-4195-80E8-98558BC7286F}" destId="{1F30AB24-D27C-4229-8B44-EEB0916412A8}" srcOrd="0" destOrd="0" presId="urn:microsoft.com/office/officeart/2005/8/layout/vList2"/>
    <dgm:cxn modelId="{BCE51416-E3AC-4346-9581-08C47A9A2DA9}" srcId="{D634B02A-8391-473C-9C21-64946C4D8FED}" destId="{AE7BB478-38D3-46DA-81FB-21CA101467A9}" srcOrd="3" destOrd="0" parTransId="{B67091CF-A336-41FE-8A03-D1A2266DD5B2}" sibTransId="{2ADACF62-8CB7-4A1C-8696-D36A225C7FA6}"/>
    <dgm:cxn modelId="{4779103B-736A-47BF-BFE9-FDDB5EC09E38}" srcId="{D634B02A-8391-473C-9C21-64946C4D8FED}" destId="{B23B1A5B-FD78-4A33-B1FB-869E22AF58B6}" srcOrd="1" destOrd="0" parTransId="{CFC45EA7-F32D-4A76-B1A1-0CF84FF87B5E}" sibTransId="{30BFBD77-1FD5-467E-A9B8-BF2AD80EB72B}"/>
    <dgm:cxn modelId="{5CD39C93-A023-4945-A4D8-4F7CFD380503}" type="presOf" srcId="{B23B1A5B-FD78-4A33-B1FB-869E22AF58B6}" destId="{2DC215BE-FD51-4042-8772-C3923B63F779}" srcOrd="0" destOrd="0" presId="urn:microsoft.com/office/officeart/2005/8/layout/vList2"/>
    <dgm:cxn modelId="{D11A7DA7-CAB1-44A7-A48A-3325C7FF28EE}" srcId="{D634B02A-8391-473C-9C21-64946C4D8FED}" destId="{570BEF9F-4773-4195-80E8-98558BC7286F}" srcOrd="0" destOrd="0" parTransId="{8B6470FD-EFF2-4609-9D79-A727BECF8108}" sibTransId="{AE20B80A-DFB7-41B6-9E12-40F2F34DC49C}"/>
    <dgm:cxn modelId="{BE463CC1-807E-4EEF-A091-D283379BEC3E}" type="presOf" srcId="{AE7BB478-38D3-46DA-81FB-21CA101467A9}" destId="{D07A54D7-09A5-4086-A182-94DD4538AFDB}" srcOrd="0" destOrd="0" presId="urn:microsoft.com/office/officeart/2005/8/layout/vList2"/>
    <dgm:cxn modelId="{9C8D99C1-2B6B-4C86-A7DA-8CA6088C3FEE}" srcId="{D634B02A-8391-473C-9C21-64946C4D8FED}" destId="{D27C85F2-B6F4-4E80-8C7D-D671832318BF}" srcOrd="2" destOrd="0" parTransId="{13F545C6-ADDD-458B-9F8F-E42A0D6F632A}" sibTransId="{B8FB49F4-4A19-4A45-BDFE-3E9A6D64B557}"/>
    <dgm:cxn modelId="{FE4393DA-D7DD-40DA-9EAF-B7CFCADEE736}" type="presOf" srcId="{D27C85F2-B6F4-4E80-8C7D-D671832318BF}" destId="{86E1B6ED-E2EE-4F90-A034-722BB093181E}" srcOrd="0" destOrd="0" presId="urn:microsoft.com/office/officeart/2005/8/layout/vList2"/>
    <dgm:cxn modelId="{079A82ED-7782-4225-B155-12A4C6E38A89}" type="presOf" srcId="{D634B02A-8391-473C-9C21-64946C4D8FED}" destId="{F42F6001-6A21-4656-B23A-FC16E9506014}" srcOrd="0" destOrd="0" presId="urn:microsoft.com/office/officeart/2005/8/layout/vList2"/>
    <dgm:cxn modelId="{9FC02F24-E1C0-4E95-8C66-F96476FAC5B3}" type="presParOf" srcId="{F42F6001-6A21-4656-B23A-FC16E9506014}" destId="{1F30AB24-D27C-4229-8B44-EEB0916412A8}" srcOrd="0" destOrd="0" presId="urn:microsoft.com/office/officeart/2005/8/layout/vList2"/>
    <dgm:cxn modelId="{2D6AB01A-7260-4FF1-BAA1-35167285F92F}" type="presParOf" srcId="{F42F6001-6A21-4656-B23A-FC16E9506014}" destId="{7281920A-623B-4B69-9DFE-4E89CD0BBDF1}" srcOrd="1" destOrd="0" presId="urn:microsoft.com/office/officeart/2005/8/layout/vList2"/>
    <dgm:cxn modelId="{987F9640-B61C-4CAD-852C-542C8A191462}" type="presParOf" srcId="{F42F6001-6A21-4656-B23A-FC16E9506014}" destId="{2DC215BE-FD51-4042-8772-C3923B63F779}" srcOrd="2" destOrd="0" presId="urn:microsoft.com/office/officeart/2005/8/layout/vList2"/>
    <dgm:cxn modelId="{C3E2ABF3-0021-428C-8437-E408651E9464}" type="presParOf" srcId="{F42F6001-6A21-4656-B23A-FC16E9506014}" destId="{F6268B65-DD8B-4C6B-8BD3-B884ACABCC72}" srcOrd="3" destOrd="0" presId="urn:microsoft.com/office/officeart/2005/8/layout/vList2"/>
    <dgm:cxn modelId="{69F15836-96FD-43B6-A8CD-4744EC3DAF21}" type="presParOf" srcId="{F42F6001-6A21-4656-B23A-FC16E9506014}" destId="{86E1B6ED-E2EE-4F90-A034-722BB093181E}" srcOrd="4" destOrd="0" presId="urn:microsoft.com/office/officeart/2005/8/layout/vList2"/>
    <dgm:cxn modelId="{CDAC85A9-CDF7-4B50-949B-E4084E689FEE}" type="presParOf" srcId="{F42F6001-6A21-4656-B23A-FC16E9506014}" destId="{34719355-7EDC-4D74-B6F8-342FE84B44E6}" srcOrd="5" destOrd="0" presId="urn:microsoft.com/office/officeart/2005/8/layout/vList2"/>
    <dgm:cxn modelId="{C1AC578D-7F68-4B78-910E-4972DE4A4AA7}" type="presParOf" srcId="{F42F6001-6A21-4656-B23A-FC16E9506014}" destId="{D07A54D7-09A5-4086-A182-94DD4538AFD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CFFAA8-4526-4113-897D-DFB683B40AB1}">
      <dsp:nvSpPr>
        <dsp:cNvPr id="0" name=""/>
        <dsp:cNvSpPr/>
      </dsp:nvSpPr>
      <dsp:spPr>
        <a:xfrm>
          <a:off x="1236" y="85031"/>
          <a:ext cx="4340979" cy="2756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12E2C8-B596-4947-9F60-BD097647666F}">
      <dsp:nvSpPr>
        <dsp:cNvPr id="0" name=""/>
        <dsp:cNvSpPr/>
      </dsp:nvSpPr>
      <dsp:spPr>
        <a:xfrm>
          <a:off x="483567" y="543245"/>
          <a:ext cx="4340979" cy="275652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latin typeface="Calibri Light" panose="020F0302020204030204"/>
            </a:rPr>
            <a:t>Rocket launches are expensive, and by reusing components, we can bring the price of a launch down</a:t>
          </a:r>
          <a:endParaRPr lang="en-US" sz="3300" kern="1200"/>
        </a:p>
      </dsp:txBody>
      <dsp:txXfrm>
        <a:off x="564303" y="623981"/>
        <a:ext cx="4179507" cy="2595049"/>
      </dsp:txXfrm>
    </dsp:sp>
    <dsp:sp modelId="{9E9016D6-5C7F-446B-8E0A-DEFA302B0D08}">
      <dsp:nvSpPr>
        <dsp:cNvPr id="0" name=""/>
        <dsp:cNvSpPr/>
      </dsp:nvSpPr>
      <dsp:spPr>
        <a:xfrm>
          <a:off x="5306878" y="85031"/>
          <a:ext cx="4340979" cy="2756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E84050-9C70-4102-804F-4CBE7027A10C}">
      <dsp:nvSpPr>
        <dsp:cNvPr id="0" name=""/>
        <dsp:cNvSpPr/>
      </dsp:nvSpPr>
      <dsp:spPr>
        <a:xfrm>
          <a:off x="5789209" y="543245"/>
          <a:ext cx="4340979" cy="275652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latin typeface="Calibri Light" panose="020F0302020204030204"/>
            </a:rPr>
            <a:t>We want to predict if the Falcon 9 first stage will land successfully</a:t>
          </a:r>
          <a:endParaRPr lang="en-US" sz="3300" kern="1200" dirty="0"/>
        </a:p>
      </dsp:txBody>
      <dsp:txXfrm>
        <a:off x="5869945" y="623981"/>
        <a:ext cx="4179507" cy="25950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333630-F1CA-43B2-9B71-C55ACF4AE39C}">
      <dsp:nvSpPr>
        <dsp:cNvPr id="0" name=""/>
        <dsp:cNvSpPr/>
      </dsp:nvSpPr>
      <dsp:spPr>
        <a:xfrm>
          <a:off x="0" y="0"/>
          <a:ext cx="101314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B160C5-3F52-40D0-AA52-B502C0623B6A}">
      <dsp:nvSpPr>
        <dsp:cNvPr id="0" name=""/>
        <dsp:cNvSpPr/>
      </dsp:nvSpPr>
      <dsp:spPr>
        <a:xfrm>
          <a:off x="0" y="0"/>
          <a:ext cx="10131425" cy="912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Successful landings of boosters increases over time, as the company gains more experience.</a:t>
          </a:r>
        </a:p>
      </dsp:txBody>
      <dsp:txXfrm>
        <a:off x="0" y="0"/>
        <a:ext cx="10131425" cy="912283"/>
      </dsp:txXfrm>
    </dsp:sp>
    <dsp:sp modelId="{2A14B2DD-AD88-4FB2-809F-2B5E4DD57E67}">
      <dsp:nvSpPr>
        <dsp:cNvPr id="0" name=""/>
        <dsp:cNvSpPr/>
      </dsp:nvSpPr>
      <dsp:spPr>
        <a:xfrm>
          <a:off x="0" y="912283"/>
          <a:ext cx="101314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72F51F-07B4-40A5-871E-21B98A5D8446}">
      <dsp:nvSpPr>
        <dsp:cNvPr id="0" name=""/>
        <dsp:cNvSpPr/>
      </dsp:nvSpPr>
      <dsp:spPr>
        <a:xfrm>
          <a:off x="0" y="912283"/>
          <a:ext cx="10131425" cy="912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Launches should be done near the coast, with sites having easy access to highways and railroads, but at some distance from major cities.</a:t>
          </a:r>
        </a:p>
      </dsp:txBody>
      <dsp:txXfrm>
        <a:off x="0" y="912283"/>
        <a:ext cx="10131425" cy="912283"/>
      </dsp:txXfrm>
    </dsp:sp>
    <dsp:sp modelId="{8914520C-5DDD-4314-BEAF-433F140ED9F0}">
      <dsp:nvSpPr>
        <dsp:cNvPr id="0" name=""/>
        <dsp:cNvSpPr/>
      </dsp:nvSpPr>
      <dsp:spPr>
        <a:xfrm>
          <a:off x="0" y="1824566"/>
          <a:ext cx="101314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161800-DCE4-4886-B733-5EC72035AC16}">
      <dsp:nvSpPr>
        <dsp:cNvPr id="0" name=""/>
        <dsp:cNvSpPr/>
      </dsp:nvSpPr>
      <dsp:spPr>
        <a:xfrm>
          <a:off x="0" y="1824566"/>
          <a:ext cx="10131425" cy="912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As the payload mass goes up, the likelyhood of a successful landing decreases.</a:t>
          </a:r>
        </a:p>
      </dsp:txBody>
      <dsp:txXfrm>
        <a:off x="0" y="1824566"/>
        <a:ext cx="10131425" cy="912283"/>
      </dsp:txXfrm>
    </dsp:sp>
    <dsp:sp modelId="{B6183B27-F01D-4F56-AC4C-236DEE95DAEB}">
      <dsp:nvSpPr>
        <dsp:cNvPr id="0" name=""/>
        <dsp:cNvSpPr/>
      </dsp:nvSpPr>
      <dsp:spPr>
        <a:xfrm>
          <a:off x="0" y="2736849"/>
          <a:ext cx="101314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359D91-1708-4948-B9F5-AE876D95FF93}">
      <dsp:nvSpPr>
        <dsp:cNvPr id="0" name=""/>
        <dsp:cNvSpPr/>
      </dsp:nvSpPr>
      <dsp:spPr>
        <a:xfrm>
          <a:off x="0" y="2736849"/>
          <a:ext cx="10131425" cy="912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 decision tree classification model can be used to predict whether a launch will be successful or not.</a:t>
          </a:r>
        </a:p>
      </dsp:txBody>
      <dsp:txXfrm>
        <a:off x="0" y="2736849"/>
        <a:ext cx="10131425" cy="9122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0AB24-D27C-4229-8B44-EEB0916412A8}">
      <dsp:nvSpPr>
        <dsp:cNvPr id="0" name=""/>
        <dsp:cNvSpPr/>
      </dsp:nvSpPr>
      <dsp:spPr>
        <a:xfrm>
          <a:off x="0" y="16993"/>
          <a:ext cx="10131425" cy="7945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Successful landings of boosters increases over time, as the company gains more experience.</a:t>
          </a:r>
        </a:p>
      </dsp:txBody>
      <dsp:txXfrm>
        <a:off x="38784" y="55777"/>
        <a:ext cx="10053857" cy="716935"/>
      </dsp:txXfrm>
    </dsp:sp>
    <dsp:sp modelId="{2DC215BE-FD51-4042-8772-C3923B63F779}">
      <dsp:nvSpPr>
        <dsp:cNvPr id="0" name=""/>
        <dsp:cNvSpPr/>
      </dsp:nvSpPr>
      <dsp:spPr>
        <a:xfrm>
          <a:off x="0" y="869096"/>
          <a:ext cx="10131425" cy="7945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Launches should be done near the coast, with sites having easy access to highways and railroads, but at some distance from major cities.</a:t>
          </a:r>
        </a:p>
      </dsp:txBody>
      <dsp:txXfrm>
        <a:off x="38784" y="907880"/>
        <a:ext cx="10053857" cy="716935"/>
      </dsp:txXfrm>
    </dsp:sp>
    <dsp:sp modelId="{86E1B6ED-E2EE-4F90-A034-722BB093181E}">
      <dsp:nvSpPr>
        <dsp:cNvPr id="0" name=""/>
        <dsp:cNvSpPr/>
      </dsp:nvSpPr>
      <dsp:spPr>
        <a:xfrm>
          <a:off x="0" y="1721199"/>
          <a:ext cx="10131425" cy="79450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As the payload mass goes up, the likelyhood of a successful landing decreases.</a:t>
          </a:r>
        </a:p>
      </dsp:txBody>
      <dsp:txXfrm>
        <a:off x="38784" y="1759983"/>
        <a:ext cx="10053857" cy="716935"/>
      </dsp:txXfrm>
    </dsp:sp>
    <dsp:sp modelId="{D07A54D7-09A5-4086-A182-94DD4538AFDB}">
      <dsp:nvSpPr>
        <dsp:cNvPr id="0" name=""/>
        <dsp:cNvSpPr/>
      </dsp:nvSpPr>
      <dsp:spPr>
        <a:xfrm>
          <a:off x="0" y="2573302"/>
          <a:ext cx="10131425" cy="79450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 decision tree classification model can be used to predict whether a launch will be successful or not.</a:t>
          </a:r>
        </a:p>
      </dsp:txBody>
      <dsp:txXfrm>
        <a:off x="38784" y="2612086"/>
        <a:ext cx="10053857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21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650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76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13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824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086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567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9449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787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52882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1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931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808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522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26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602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7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970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80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79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github.com/staceybellerose/data_science_capstone/blob/master/Data%20Wrangling.ipynb" TargetMode="Externa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staceybellerose/data_science_capstone/blob/master/Exploratory%20Analysis%20with%20Data%20Visualization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staceybellerose/data_science_capstone/blob/master/Exploratory%20Analysis%20with%20SQL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staceybellerose/data_science_capstone/blob/master/Interactive%20Visual%20Analytics%20with%20Folium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staceybellerose/data_science_capstone/blob/master/spacex_dash_app.p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staceybellerose/data_science_capstone/blob/master/Machine%20Learning%20Prediction.ipynb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hyperlink" Target="https://github.com/staceybellerose/data_science_capstone/blob/master/SpaceX%20Data%20Collection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github.com/staceybellerose/data_science_capstone/blob/master/Webscraping%20Data%20Collection.ipynb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latin typeface="Abadi"/>
                <a:ea typeface="SF Pro" pitchFamily="2" charset="0"/>
                <a:cs typeface="SF Pro" pitchFamily="2" charset="0"/>
              </a:rPr>
              <a:t>Stacey Adams</a:t>
            </a:r>
          </a:p>
          <a:p>
            <a:r>
              <a:rPr lang="en-US" dirty="0">
                <a:latin typeface="Abadi"/>
                <a:ea typeface="SF Pro" pitchFamily="2" charset="0"/>
                <a:cs typeface="SF Pro" pitchFamily="2" charset="0"/>
              </a:rPr>
              <a:t>2021-09-05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Wrangling</a:t>
            </a:r>
          </a:p>
        </p:txBody>
      </p:sp>
      <p:pic>
        <p:nvPicPr>
          <p:cNvPr id="10" name="Picture 9" descr="Graph">
            <a:extLst>
              <a:ext uri="{FF2B5EF4-FFF2-40B4-BE49-F238E27FC236}">
                <a16:creationId xmlns:a16="http://schemas.microsoft.com/office/drawing/2014/main" id="{A52925A1-78E7-4394-BC24-5566817D2F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28" r="16841" b="3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Pandas dataframes were used to wrangle the data. Landing outcomes were  converted to a 'class' field, with class=1 indicating a good outcome, and class=0 indicating a bad outcome.</a:t>
            </a:r>
          </a:p>
          <a:p>
            <a:pPr marL="0" indent="0"/>
            <a:endParaRPr lang="en-US"/>
          </a:p>
          <a:p>
            <a:pPr marL="0" indent="0">
              <a:buClr>
                <a:srgbClr val="FFFFFF"/>
              </a:buClr>
            </a:pPr>
            <a:endParaRPr lang="en-US" dirty="0"/>
          </a:p>
          <a:p>
            <a:pPr marL="0" indent="0">
              <a:buNone/>
            </a:pPr>
            <a:r>
              <a:rPr lang="en-US" sz="1600"/>
              <a:t>Reference: </a:t>
            </a:r>
            <a:r>
              <a:rPr lang="en-US" sz="1600" dirty="0">
                <a:hlinkClick r:id="rId5"/>
              </a:rPr>
              <a:t>https://github.com/staceybellerose/data_science_capstone/blob/master/Data%20Wrangling.ipynb</a:t>
            </a:r>
            <a:endParaRPr lang="en-US" sz="1600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 Data Visualization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/>
              <a:t>Data examined</a:t>
            </a:r>
            <a:endParaRPr lang="en-US" sz="2800">
              <a:cs typeface="Calibri"/>
            </a:endParaRPr>
          </a:p>
          <a:p>
            <a:pPr marL="342900" indent="-342900"/>
            <a:r>
              <a:rPr lang="en-US"/>
              <a:t>Payload Mass vs Flight Number</a:t>
            </a:r>
          </a:p>
          <a:p>
            <a:pPr marL="342900" indent="-342900"/>
            <a:r>
              <a:rPr lang="en-US"/>
              <a:t>Launch Site vs Flight Number</a:t>
            </a:r>
          </a:p>
          <a:p>
            <a:pPr marL="342900" indent="-342900"/>
            <a:r>
              <a:rPr lang="en-US"/>
              <a:t>Launch Site vs Payload Mass</a:t>
            </a:r>
          </a:p>
          <a:p>
            <a:pPr marL="342900" indent="-342900"/>
            <a:r>
              <a:rPr lang="en-US"/>
              <a:t>Success Rate vs Orbit Type</a:t>
            </a:r>
          </a:p>
          <a:p>
            <a:pPr marL="342900" indent="-342900"/>
            <a:r>
              <a:rPr lang="en-US"/>
              <a:t>Orbit Type vs Flight Number</a:t>
            </a:r>
          </a:p>
          <a:p>
            <a:pPr marL="342900" indent="-342900"/>
            <a:r>
              <a:rPr lang="en-US"/>
              <a:t>Orbit Type vs Payload Mass</a:t>
            </a:r>
          </a:p>
          <a:p>
            <a:pPr marL="342900" indent="-342900"/>
            <a:r>
              <a:rPr lang="en-US"/>
              <a:t>Success Rate vs Year of Launch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11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DCCA25-D819-4C94-B4AD-99399DFA10C9}"/>
              </a:ext>
            </a:extLst>
          </p:cNvPr>
          <p:cNvSpPr txBox="1"/>
          <p:nvPr/>
        </p:nvSpPr>
        <p:spPr>
          <a:xfrm>
            <a:off x="682083" y="5374888"/>
            <a:ext cx="10651272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50">
                <a:ea typeface="+mn-lt"/>
                <a:cs typeface="+mn-lt"/>
              </a:rPr>
              <a:t>Reference: </a:t>
            </a:r>
            <a:r>
              <a:rPr lang="en-US" sz="1350" dirty="0">
                <a:ea typeface="+mn-lt"/>
                <a:cs typeface="+mn-lt"/>
                <a:hlinkClick r:id="rId4"/>
              </a:rPr>
              <a:t>https://github.com/staceybellerose/data_science_capstone/blob/master/Exploratory%20Analysis%20with%20Data%20Visualization.ipynb</a:t>
            </a:r>
            <a:endParaRPr lang="en-US" sz="135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685801" y="533400"/>
            <a:ext cx="10820400" cy="1177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 defTabSz="457200">
              <a:spcAft>
                <a:spcPts val="600"/>
              </a:spcAft>
            </a:pPr>
            <a:r>
              <a:rPr lang="en-US" sz="44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EDA with SQL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85801" y="1902998"/>
            <a:ext cx="10810374" cy="33367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/>
              <a:t>SQL Queries performed</a:t>
            </a: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unique LAUNCH_SITE from SPACEXTBL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* from SPACEXTBL where LAUNCH_SITE like 'CCA%' limit 5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sum(payload_mass__kg_) from SPACEXTBL where customer = 'NASA (CRS)'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avg(payload_mass__kg_) from SPACEXTBL where booster_version = 'F9 v1.1'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min(date) from SPACEXTBL where landing__outcome = 'Success (ground pad)'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booster_version from SPACEXTBL where landing__outcome = 'Success (drone ship)' and payload_mass__kg_ &gt; 4000 and payload_mass__kg_ &lt; 6000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mission_outcome, count(*) from SPACEXTBL group by mission_outcome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booster_version from SPACEXTBL where payload_mass__kg_ = (select max(payload_mass__kg_) from SPACEXTBL)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/>
              <a:t>select monthname(date), landing__outcome, booster_version, launch_site from SPACEXTBL where year(date) = 2015</a:t>
            </a:r>
            <a:endParaRPr lang="en-US" sz="1200">
              <a:cs typeface="Calibri" panose="020F0502020204030204"/>
            </a:endParaRPr>
          </a:p>
          <a:p>
            <a:pPr>
              <a:lnSpc>
                <a:spcPct val="110000"/>
              </a:lnSpc>
              <a:spcAft>
                <a:spcPts val="500"/>
              </a:spcAft>
            </a:pPr>
            <a:r>
              <a:rPr lang="en-US" sz="1200">
                <a:ea typeface="+mn-lt"/>
                <a:cs typeface="+mn-lt"/>
              </a:rPr>
              <a:t>select landing__outcome, count(landing__outcome) as landing_outcome_count from SPACEXTBL where date between '2010-06-04' and '2017-03-20' group by landing__outcome order by count(landing__outcome) desc</a:t>
            </a:r>
            <a:endParaRPr lang="en-US" sz="120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12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47AA88-B576-4B10-B618-E098BEFB2CBE}"/>
              </a:ext>
            </a:extLst>
          </p:cNvPr>
          <p:cNvSpPr txBox="1"/>
          <p:nvPr/>
        </p:nvSpPr>
        <p:spPr>
          <a:xfrm>
            <a:off x="683795" y="5496426"/>
            <a:ext cx="10824410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>
                <a:ea typeface="+mn-lt"/>
                <a:cs typeface="+mn-lt"/>
              </a:rPr>
              <a:t>Reference: </a:t>
            </a:r>
            <a:r>
              <a:rPr lang="en-US" sz="1500" dirty="0">
                <a:ea typeface="+mn-lt"/>
                <a:cs typeface="+mn-lt"/>
                <a:hlinkClick r:id="rId4"/>
              </a:rPr>
              <a:t>https://github.com/staceybellerose/data_science_capstone/blob/master/Exploratory%20Analysis%20with%20SQL.ipynb</a:t>
            </a:r>
            <a:endParaRPr lang="en-US" sz="15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an Interactive Map with Folium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671444"/>
            <a:ext cx="6517543" cy="3475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On the launch site map, circles and markers were added to indicate locations of launch sites.</a:t>
            </a:r>
          </a:p>
          <a:p>
            <a:r>
              <a:rPr lang="en-US"/>
              <a:t>On the map showing success/failed launches, marker clusters were added to each launch location. Each marker cluster contained a set of pins for each launch at that site. The pins were colored green for successful launches, and red for failed launches.</a:t>
            </a:r>
          </a:p>
          <a:p>
            <a:r>
              <a:rPr lang="en-US"/>
              <a:t>On the proximities map, lines were added between launch sites and coastlines, highways, railroads, and cities, and were each tagged with distances from the launch site.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13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1DA91A-4B08-4FB7-9EF3-5CD93704531C}"/>
              </a:ext>
            </a:extLst>
          </p:cNvPr>
          <p:cNvSpPr txBox="1"/>
          <p:nvPr/>
        </p:nvSpPr>
        <p:spPr>
          <a:xfrm>
            <a:off x="683795" y="5516479"/>
            <a:ext cx="1081438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en-US" sz="1400">
                <a:ea typeface="+mn-lt"/>
                <a:cs typeface="+mn-lt"/>
              </a:rPr>
              <a:t>Reference: </a:t>
            </a:r>
            <a:r>
              <a:rPr lang="en-US" sz="1400" dirty="0">
                <a:ea typeface="+mn-lt"/>
                <a:cs typeface="+mn-lt"/>
                <a:hlinkClick r:id="rId4"/>
              </a:rPr>
              <a:t>https://github.com/staceybellerose/data_science_capstone/blob/master/Interactive%20Visual%20Analytics%20with%20Folium.ipynb</a:t>
            </a:r>
            <a:endParaRPr lang="en-US" sz="14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685801" y="533400"/>
            <a:ext cx="10820400" cy="1177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 defTabSz="457200">
              <a:spcAft>
                <a:spcPts val="600"/>
              </a:spcAft>
            </a:pPr>
            <a:r>
              <a:rPr lang="en-US" sz="44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Build a Dashboard with Plotly Dash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85801" y="2243892"/>
            <a:ext cx="10820400" cy="354730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/>
              <a:t>On the dashboard, a dropdown to select a specific launch site, or "all sites", was added to allow the user to examine data per launch site, or cumulative data.</a:t>
            </a:r>
          </a:p>
          <a:p>
            <a:r>
              <a:rPr lang="en-US" sz="2000"/>
              <a:t>A pie chart was added to examine the percent of successful launches per launch site. If "all sites" was chosen, the pie chart displayed counts of successful launches per site.</a:t>
            </a:r>
          </a:p>
          <a:p>
            <a:r>
              <a:rPr lang="en-US" sz="2000"/>
              <a:t>A scatterplot was added to examine the relationship between payload mass and success/failure of the launch. A slider allowed the user to change the payload mass range displayed in the scatterplot.</a:t>
            </a:r>
          </a:p>
          <a:p>
            <a:endParaRPr lang="en-US" sz="2000"/>
          </a:p>
          <a:p>
            <a:pPr marL="0" indent="0">
              <a:buClr>
                <a:srgbClr val="FFFFFF"/>
              </a:buClr>
              <a:buNone/>
            </a:pPr>
            <a:endParaRPr lang="en-US" sz="2000" dirty="0"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sz="1900"/>
              <a:t>Reference: </a:t>
            </a:r>
            <a:r>
              <a:rPr lang="en-US" sz="1900" dirty="0">
                <a:hlinkClick r:id="rId4"/>
              </a:rPr>
              <a:t>https://github.com/staceybellerose/data_science_capstone/blob/master/spacex_dash_app.py</a:t>
            </a:r>
            <a:endParaRPr lang="en-US" sz="1900">
              <a:cs typeface="Calibri"/>
            </a:endParaRPr>
          </a:p>
          <a:p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14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Predictive Analysis (Classification)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671444"/>
            <a:ext cx="6517543" cy="3535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cs typeface="Calibri"/>
              </a:rPr>
              <a:t>All standard classification models were built and evaluated, using a 20% split between test and train data in the data set.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>
                <a:cs typeface="Calibri"/>
              </a:rPr>
              <a:t>A cross-value grid search was performed on each model's parameter space to determine the best parameters for the model.</a:t>
            </a:r>
          </a:p>
          <a:p>
            <a:pPr>
              <a:buClr>
                <a:srgbClr val="FFFFFF"/>
              </a:buClr>
            </a:pPr>
            <a:r>
              <a:rPr lang="en-US">
                <a:cs typeface="Calibri"/>
              </a:rPr>
              <a:t>The best parameter sets were used to generate the models.</a:t>
            </a:r>
          </a:p>
          <a:p>
            <a:pPr>
              <a:buClr>
                <a:srgbClr val="FFFFFF"/>
              </a:buClr>
            </a:pPr>
            <a:r>
              <a:rPr lang="en-US">
                <a:cs typeface="Calibri"/>
              </a:rPr>
              <a:t>Models were evaluated based on their mean accuracy score.</a:t>
            </a:r>
            <a:endParaRPr lang="en-US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US">
                <a:cs typeface="Calibri" panose="020F0502020204030204"/>
              </a:rPr>
              <a:t>All models had the same mean accuracy score, so the model with the best confusion matrix (fewest false positives + false negatives) was </a:t>
            </a:r>
            <a:r>
              <a:rPr lang="en-US" dirty="0">
                <a:cs typeface="Calibri" panose="020F0502020204030204"/>
              </a:rPr>
              <a:t>chosen.</a:t>
            </a:r>
          </a:p>
          <a:p>
            <a:pPr>
              <a:buClr>
                <a:srgbClr val="FFFFFF"/>
              </a:buClr>
            </a:pPr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15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1C6619-364C-4F36-831E-7232D5149562}"/>
              </a:ext>
            </a:extLst>
          </p:cNvPr>
          <p:cNvSpPr txBox="1"/>
          <p:nvPr/>
        </p:nvSpPr>
        <p:spPr>
          <a:xfrm>
            <a:off x="683795" y="5516479"/>
            <a:ext cx="1081438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en-US" sz="1600">
                <a:ea typeface="+mn-lt"/>
                <a:cs typeface="+mn-lt"/>
              </a:rPr>
              <a:t>Reference: </a:t>
            </a:r>
            <a:r>
              <a:rPr lang="en-US" sz="1600" dirty="0">
                <a:ea typeface="+mn-lt"/>
                <a:cs typeface="+mn-lt"/>
                <a:hlinkClick r:id="rId4"/>
              </a:rPr>
              <a:t>https://github.com/staceybellerose/data_science_capstone/blob/master/Machine%20Learning%20Prediction.ipynb</a:t>
            </a:r>
            <a:endParaRPr lang="en-US" sz="16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A060B-6079-4AB8-BACE-7B916FA8A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Results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2B55AD-E63C-4078-BC8D-69678969841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5801" y="2142067"/>
          <a:ext cx="10131425" cy="3649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6949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Launch Site</a:t>
            </a:r>
          </a:p>
        </p:txBody>
      </p:sp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0144010B-0B72-4661-9D09-1D68AD70E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027" y="643464"/>
            <a:ext cx="10152314" cy="360407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EEDFBDE0-87BD-4B55-B6C0-7AB6805DB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645443"/>
            <a:ext cx="10909440" cy="360011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Executive Summary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Methodology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Results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Conclusion</a:t>
            </a:r>
            <a:endParaRPr lang="en-US">
              <a:solidFill>
                <a:schemeClr val="tx1"/>
              </a:solidFill>
              <a:latin typeface="+mn-lt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pic>
        <p:nvPicPr>
          <p:cNvPr id="2" name="Picture 5" descr="Chart, bar chart, histogram&#10;&#10;Description automatically generated">
            <a:extLst>
              <a:ext uri="{FF2B5EF4-FFF2-40B4-BE49-F238E27FC236}">
                <a16:creationId xmlns:a16="http://schemas.microsoft.com/office/drawing/2014/main" id="{3396EE27-5BFB-4277-818C-0FF119FD2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361" y="643464"/>
            <a:ext cx="4055646" cy="360407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A0DB2DBB-6B37-4272-AC49-731DB6A4C9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09" y="643464"/>
            <a:ext cx="10297350" cy="360407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pic>
        <p:nvPicPr>
          <p:cNvPr id="2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45A19C4-8C86-4A8C-A8E3-705648132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959089"/>
            <a:ext cx="10909440" cy="297282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643464" y="4562167"/>
            <a:ext cx="10905069" cy="1150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pic>
        <p:nvPicPr>
          <p:cNvPr id="2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F90E3FD2-4C80-420D-B696-6137C0382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398" y="643464"/>
            <a:ext cx="4441571" cy="360407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B3FCC4-8C00-41CE-884D-F658682885C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All Launch Site Names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CCAFS LC-40</a:t>
            </a:r>
          </a:p>
          <a:p>
            <a:r>
              <a:rPr lang="en-US"/>
              <a:t>CCAFS SLC-40</a:t>
            </a:r>
          </a:p>
          <a:p>
            <a:r>
              <a:rPr lang="en-US"/>
              <a:t>CCAFSSLC-40</a:t>
            </a:r>
          </a:p>
          <a:p>
            <a:r>
              <a:rPr lang="en-US"/>
              <a:t>KSC LC-39A</a:t>
            </a:r>
          </a:p>
          <a:p>
            <a:r>
              <a:rPr lang="en-US"/>
              <a:t>VAFB SLC-4E</a:t>
            </a:r>
          </a:p>
          <a:p>
            <a:pPr>
              <a:buClr>
                <a:srgbClr val="FFFFFF"/>
              </a:buClr>
            </a:pPr>
            <a:endParaRPr lang="en-US" dirty="0"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>
                <a:cs typeface="Calibri"/>
              </a:rPr>
              <a:t>After importing flight data into SQL table, query was run to select the unique launch site names.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24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1032933" y="4857681"/>
            <a:ext cx="10127192" cy="931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Names Begin with 'CCA'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C0FC42-BC2E-4245-9380-6D4D7D42A25B}"/>
              </a:ext>
            </a:extLst>
          </p:cNvPr>
          <p:cNvSpPr txBox="1"/>
          <p:nvPr/>
        </p:nvSpPr>
        <p:spPr>
          <a:xfrm>
            <a:off x="1037304" y="4540044"/>
            <a:ext cx="94045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A SQL query was run to </a:t>
            </a:r>
            <a:r>
              <a:rPr lang="en-US">
                <a:cs typeface="Calibri"/>
              </a:rPr>
              <a:t>retrieve the first 5 records where the launch site name started with "CCA".</a:t>
            </a:r>
            <a:endParaRPr lang="en-US" dirty="0">
              <a:cs typeface="Calibri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6C93C1F-26FA-4BEC-8C0A-3AD8D26A9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0151374"/>
              </p:ext>
            </p:extLst>
          </p:nvPr>
        </p:nvGraphicFramePr>
        <p:xfrm>
          <a:off x="344128" y="528484"/>
          <a:ext cx="11405224" cy="3628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9483">
                  <a:extLst>
                    <a:ext uri="{9D8B030D-6E8A-4147-A177-3AD203B41FA5}">
                      <a16:colId xmlns:a16="http://schemas.microsoft.com/office/drawing/2014/main" val="1562147800"/>
                    </a:ext>
                  </a:extLst>
                </a:gridCol>
                <a:gridCol w="761999">
                  <a:extLst>
                    <a:ext uri="{9D8B030D-6E8A-4147-A177-3AD203B41FA5}">
                      <a16:colId xmlns:a16="http://schemas.microsoft.com/office/drawing/2014/main" val="227841758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464995911"/>
                    </a:ext>
                  </a:extLst>
                </a:gridCol>
                <a:gridCol w="970934">
                  <a:extLst>
                    <a:ext uri="{9D8B030D-6E8A-4147-A177-3AD203B41FA5}">
                      <a16:colId xmlns:a16="http://schemas.microsoft.com/office/drawing/2014/main" val="1912494938"/>
                    </a:ext>
                  </a:extLst>
                </a:gridCol>
                <a:gridCol w="2212258">
                  <a:extLst>
                    <a:ext uri="{9D8B030D-6E8A-4147-A177-3AD203B41FA5}">
                      <a16:colId xmlns:a16="http://schemas.microsoft.com/office/drawing/2014/main" val="441879511"/>
                    </a:ext>
                  </a:extLst>
                </a:gridCol>
                <a:gridCol w="884813">
                  <a:extLst>
                    <a:ext uri="{9D8B030D-6E8A-4147-A177-3AD203B41FA5}">
                      <a16:colId xmlns:a16="http://schemas.microsoft.com/office/drawing/2014/main" val="3515574411"/>
                    </a:ext>
                  </a:extLst>
                </a:gridCol>
                <a:gridCol w="749706">
                  <a:extLst>
                    <a:ext uri="{9D8B030D-6E8A-4147-A177-3AD203B41FA5}">
                      <a16:colId xmlns:a16="http://schemas.microsoft.com/office/drawing/2014/main" val="845134515"/>
                    </a:ext>
                  </a:extLst>
                </a:gridCol>
                <a:gridCol w="1253608">
                  <a:extLst>
                    <a:ext uri="{9D8B030D-6E8A-4147-A177-3AD203B41FA5}">
                      <a16:colId xmlns:a16="http://schemas.microsoft.com/office/drawing/2014/main" val="2916299629"/>
                    </a:ext>
                  </a:extLst>
                </a:gridCol>
                <a:gridCol w="1216739">
                  <a:extLst>
                    <a:ext uri="{9D8B030D-6E8A-4147-A177-3AD203B41FA5}">
                      <a16:colId xmlns:a16="http://schemas.microsoft.com/office/drawing/2014/main" val="3766205280"/>
                    </a:ext>
                  </a:extLst>
                </a:gridCol>
                <a:gridCol w="1302684">
                  <a:extLst>
                    <a:ext uri="{9D8B030D-6E8A-4147-A177-3AD203B41FA5}">
                      <a16:colId xmlns:a16="http://schemas.microsoft.com/office/drawing/2014/main" val="4055962841"/>
                    </a:ext>
                  </a:extLst>
                </a:gridCol>
              </a:tblGrid>
              <a:tr h="40933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Date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Time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Booster Version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Launch Site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Payload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Payload Mass (kg)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Orbit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Customer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Mission Outcome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200">
                          <a:effectLst/>
                        </a:rPr>
                        <a:t>Landing Outcome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881643348"/>
                  </a:ext>
                </a:extLst>
              </a:tr>
              <a:tr h="835741"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2010-06-04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18:45:00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F9 v1.0 B0003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CCAFS LC-40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Dragon Spacecraft Qualification Unit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LEO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SpaceX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Failure (parachute)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786894738"/>
                  </a:ext>
                </a:extLst>
              </a:tr>
              <a:tr h="995516"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2010-12-08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15:43:00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F9 v1.0 B0004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CCAFS LC-40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LEO (ISS)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NASA (COTS) NRO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Failure (parachute)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969159283"/>
                  </a:ext>
                </a:extLst>
              </a:tr>
              <a:tr h="577645"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2012-05-22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07:44:00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F9 v1.0 B0005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CCAFS LC-40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Dragon demo flight C2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525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LEO (ISS)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NASA (COTS)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No attempt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378783692"/>
                  </a:ext>
                </a:extLst>
              </a:tr>
              <a:tr h="368709"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2012-10-08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00:35:00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F9 v1.0 B0006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CCAFS LC-40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SpaceX CRS-1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500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LEO (ISS)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NASA (CRS)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No attempt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538289005"/>
                  </a:ext>
                </a:extLst>
              </a:tr>
              <a:tr h="409332"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2013-03-01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15:10:00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F9 v1.0 B0007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CCAFS LC-40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SpaceX CRS-2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677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LEO (ISS)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NASA (CRS)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200">
                          <a:effectLst/>
                        </a:rPr>
                        <a:t>No attempt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331455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Total Payload Mass FOR NASA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Total payload carried by boosters from NASA is </a:t>
            </a:r>
            <a:r>
              <a:rPr lang="en-US" b="1"/>
              <a:t>45,596 kg</a:t>
            </a:r>
            <a:endParaRPr lang="en-US" b="1"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/>
              <a:t>A SQL query was run to sum the payload mass for all launches for the customer "NASA (CRS)".</a:t>
            </a:r>
            <a:endParaRPr lang="en-US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26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Payload Mass by F9 v1.1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Average payload mass carried by booster version F9 v1.1 is</a:t>
            </a:r>
            <a:br>
              <a:rPr lang="en-US" dirty="0">
                <a:cs typeface="Calibri"/>
              </a:rPr>
            </a:br>
            <a:r>
              <a:rPr lang="en-US" b="1"/>
              <a:t>2928.4 </a:t>
            </a:r>
            <a:r>
              <a:rPr lang="en-US" b="1" dirty="0"/>
              <a:t>kg</a:t>
            </a:r>
            <a:endParaRPr lang="en-US" b="1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/>
              <a:t>A SQL Query was run to average the payload mass for all launches with a booster version of "F9 v1.1".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27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First Successful Ground Landing Date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First successful landing outcome on ground pad was on </a:t>
            </a:r>
            <a:r>
              <a:rPr lang="en-US" b="1"/>
              <a:t>2015-12-22</a:t>
            </a:r>
            <a:endParaRPr lang="en-US" b="1"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/>
              <a:t>A SQL query was run to select the minimum date for a launch where the landing outcome was "Success (ground pad)".</a:t>
            </a:r>
            <a:endParaRPr lang="en-US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28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685799" y="1150076"/>
            <a:ext cx="3659389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36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Successful Drone Ship Landing </a:t>
            </a: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BOOSTERS</a:t>
            </a:r>
            <a:br>
              <a:rPr lang="en-US" sz="36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Calibri Light"/>
              </a:rPr>
            </a:b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with </a:t>
            </a:r>
            <a:r>
              <a:rPr lang="en-US" sz="36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between 4000 and 6000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ea typeface="+mn-lt"/>
                <a:cs typeface="+mn-lt"/>
              </a:rPr>
              <a:t>F9 FT B1022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>
                <a:ea typeface="+mn-lt"/>
                <a:cs typeface="+mn-lt"/>
              </a:rPr>
              <a:t>F9 FT B1026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>
                <a:ea typeface="+mn-lt"/>
                <a:cs typeface="+mn-lt"/>
              </a:rPr>
              <a:t>F9 FT B1021.2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>
                <a:ea typeface="+mn-lt"/>
                <a:cs typeface="+mn-lt"/>
              </a:rPr>
              <a:t>F9 FT B1031.2</a:t>
            </a:r>
            <a:endParaRPr lang="en-US"/>
          </a:p>
          <a:p>
            <a:endParaRPr lang="en-US"/>
          </a:p>
          <a:p>
            <a:pPr marL="0" indent="0">
              <a:buNone/>
            </a:pPr>
            <a:r>
              <a:rPr lang="en-US"/>
              <a:t>A query was run to select the booster version from launches where </a:t>
            </a:r>
            <a:r>
              <a:rPr lang="en-US" dirty="0"/>
              <a:t>the landing outcome was "Success (drone ship)" and the payload mass was between 4000 and 6000 kg.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29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4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4955458" y="639097"/>
            <a:ext cx="6593075" cy="1612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Executive Summary</a:t>
            </a:r>
          </a:p>
        </p:txBody>
      </p:sp>
      <p:pic>
        <p:nvPicPr>
          <p:cNvPr id="23" name="Picture 20" descr="Graph on document with pen">
            <a:extLst>
              <a:ext uri="{FF2B5EF4-FFF2-40B4-BE49-F238E27FC236}">
                <a16:creationId xmlns:a16="http://schemas.microsoft.com/office/drawing/2014/main" id="{F4C7BE90-5AE0-4EE5-8CE1-B4EECEBF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97" r="20445" b="-3"/>
          <a:stretch/>
        </p:blipFill>
        <p:spPr>
          <a:xfrm>
            <a:off x="20" y="975"/>
            <a:ext cx="4635988" cy="6858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4955458" y="2251587"/>
            <a:ext cx="6593075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Data was collected via REST API and web scraping.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Exploratory Data Analysis was performed using data visualization tools and SQL queries. </a:t>
            </a:r>
          </a:p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A dashboard was created to interactively examine aspects of the data.</a:t>
            </a:r>
          </a:p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+mn-lt"/>
              </a:rPr>
              <a:t>A machine learning algorithm was selected to predict future launch states.</a:t>
            </a:r>
            <a:endParaRPr lang="en-US">
              <a:solidFill>
                <a:schemeClr val="tx1"/>
              </a:solidFill>
              <a:latin typeface="Calibri" panose="020F0502020204030204"/>
              <a:cs typeface="Calibri"/>
            </a:endParaRPr>
          </a:p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IBM Plex Mono Text"/>
                <a:cs typeface="Calibri"/>
              </a:rPr>
              <a:t>A decision tree classification model can be used to predict whether a launch will be successful or not.</a:t>
            </a:r>
            <a:endParaRPr lang="en-US">
              <a:solidFill>
                <a:schemeClr val="tx1"/>
              </a:solidFill>
              <a:cs typeface="Calibri"/>
            </a:endParaRPr>
          </a:p>
          <a:p>
            <a:pPr defTabSz="45720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SzPct val="100000"/>
            </a:pPr>
            <a:r>
              <a:rPr lang="en-US">
                <a:solidFill>
                  <a:schemeClr val="tx1"/>
                </a:solidFill>
                <a:latin typeface="IBM Plex Mono Text"/>
                <a:cs typeface="Calibri"/>
              </a:rPr>
              <a:t>As the payload mass goes up, the likelyhood of a successful launch decreases.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0D7B8D2-65EB-4ED6-A1E0-61EC462EB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735" y="1145458"/>
            <a:ext cx="5206008" cy="2281084"/>
          </a:xfrm>
        </p:spPr>
        <p:txBody>
          <a:bodyPr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TOTAL NUMBER OF </a:t>
            </a:r>
            <a:r>
              <a:rPr lang="en-US" sz="3600">
                <a:ea typeface="+mj-lt"/>
                <a:cs typeface="+mj-lt"/>
              </a:rPr>
              <a:t>SUCCESSFUL AND FAILURE</a:t>
            </a:r>
            <a:br>
              <a:rPr lang="en-US" sz="3600" dirty="0">
                <a:ea typeface="+mj-lt"/>
                <a:cs typeface="+mj-lt"/>
              </a:rPr>
            </a:br>
            <a:r>
              <a:rPr lang="en-US" sz="3600">
                <a:ea typeface="+mj-lt"/>
                <a:cs typeface="+mj-lt"/>
              </a:rPr>
              <a:t>MISSION OUTCOMES</a:t>
            </a:r>
            <a:endParaRPr lang="en-US" sz="3600" dirty="0">
              <a:ea typeface="+mj-lt"/>
              <a:cs typeface="+mj-lt"/>
            </a:endParaRPr>
          </a:p>
          <a:p>
            <a:endParaRPr lang="en-US" sz="3600" dirty="0"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4735" y="2971800"/>
            <a:ext cx="5955718" cy="182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A query was run to count the number of mission outcomes.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30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013A31C-C59D-4255-8FB2-CC399CCF5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12832"/>
              </p:ext>
            </p:extLst>
          </p:nvPr>
        </p:nvGraphicFramePr>
        <p:xfrm>
          <a:off x="7300451" y="2605548"/>
          <a:ext cx="420322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3193">
                  <a:extLst>
                    <a:ext uri="{9D8B030D-6E8A-4147-A177-3AD203B41FA5}">
                      <a16:colId xmlns:a16="http://schemas.microsoft.com/office/drawing/2014/main" val="3619569387"/>
                    </a:ext>
                  </a:extLst>
                </a:gridCol>
                <a:gridCol w="1020034">
                  <a:extLst>
                    <a:ext uri="{9D8B030D-6E8A-4147-A177-3AD203B41FA5}">
                      <a16:colId xmlns:a16="http://schemas.microsoft.com/office/drawing/2014/main" val="189903584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Mission Outcome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Count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1610572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Failure (in flight)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28950784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99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36065512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Success (payload status unclear)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677323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6226822" y="639097"/>
            <a:ext cx="5294127" cy="158353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r" defTabSz="457200">
              <a:spcAft>
                <a:spcPts val="600"/>
              </a:spcAft>
            </a:pPr>
            <a:r>
              <a:rPr lang="en-US" sz="48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Boosters CarrYING Maximum Payload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/>
              <a:pPr>
                <a:spcAft>
                  <a:spcPts val="600"/>
                </a:spcAft>
              </a:pPr>
              <a:t>31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CF883DC-D1CB-40AB-8B4A-2FDA628200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848809"/>
              </p:ext>
            </p:extLst>
          </p:nvPr>
        </p:nvGraphicFramePr>
        <p:xfrm>
          <a:off x="1642030" y="639098"/>
          <a:ext cx="2180657" cy="5584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0657">
                  <a:extLst>
                    <a:ext uri="{9D8B030D-6E8A-4147-A177-3AD203B41FA5}">
                      <a16:colId xmlns:a16="http://schemas.microsoft.com/office/drawing/2014/main" val="1487771851"/>
                    </a:ext>
                  </a:extLst>
                </a:gridCol>
              </a:tblGrid>
              <a:tr h="4295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>
                          <a:effectLst/>
                        </a:rPr>
                        <a:t>Booster Version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3361408490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B1048.4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2200961436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B1049.4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144148595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B1051.3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2667878290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B1056.4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2447627598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B1048.5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2324698369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B1051.4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392255252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B1049.5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3167900869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B1060.2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3987457734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B1058.3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280302552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B1051.6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728432668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B1060.3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1128666702"/>
                  </a:ext>
                </a:extLst>
              </a:tr>
              <a:tr h="429594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</a:rPr>
                        <a:t>F9 B5 B1049.7</a:t>
                      </a:r>
                    </a:p>
                  </a:txBody>
                  <a:tcPr marL="42283" marR="42283" marT="42283" marB="42283" anchor="ctr"/>
                </a:tc>
                <a:extLst>
                  <a:ext uri="{0D108BD9-81ED-4DB2-BD59-A6C34878D82A}">
                    <a16:rowId xmlns:a16="http://schemas.microsoft.com/office/drawing/2014/main" val="199921009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BCC07DD-A566-466C-BD08-51F3B03FAD0E}"/>
              </a:ext>
            </a:extLst>
          </p:cNvPr>
          <p:cNvSpPr txBox="1"/>
          <p:nvPr/>
        </p:nvSpPr>
        <p:spPr>
          <a:xfrm>
            <a:off x="6223819" y="2819399"/>
            <a:ext cx="527500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 query was run to select the booster version from all launches where the launch payload was the maximum use payload.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7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825909" y="808055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2015 Launch Records FOR </a:t>
            </a: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DRONE SHIP LANDINGS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6758" y="2261420"/>
            <a:ext cx="3978356" cy="2777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/>
              <a:t>A query was run to show the month, landing outcome, booster version, and </a:t>
            </a:r>
            <a:r>
              <a:rPr lang="en-US"/>
              <a:t>launch site for all launches in 2015 where the landing outcome mentioned "drone ship".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32</a:t>
            </a:fld>
            <a:endParaRPr lang="en-US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5B0237B-FACC-4620-9EF5-AA1567B325C5}"/>
              </a:ext>
            </a:extLst>
          </p:cNvPr>
          <p:cNvGraphicFramePr>
            <a:graphicFrameLocks noGrp="1"/>
          </p:cNvGraphicFramePr>
          <p:nvPr/>
        </p:nvGraphicFramePr>
        <p:xfrm>
          <a:off x="5289752" y="1648391"/>
          <a:ext cx="6095595" cy="3398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6245">
                  <a:extLst>
                    <a:ext uri="{9D8B030D-6E8A-4147-A177-3AD203B41FA5}">
                      <a16:colId xmlns:a16="http://schemas.microsoft.com/office/drawing/2014/main" val="1796622787"/>
                    </a:ext>
                  </a:extLst>
                </a:gridCol>
                <a:gridCol w="1926603">
                  <a:extLst>
                    <a:ext uri="{9D8B030D-6E8A-4147-A177-3AD203B41FA5}">
                      <a16:colId xmlns:a16="http://schemas.microsoft.com/office/drawing/2014/main" val="3065172845"/>
                    </a:ext>
                  </a:extLst>
                </a:gridCol>
                <a:gridCol w="1384348">
                  <a:extLst>
                    <a:ext uri="{9D8B030D-6E8A-4147-A177-3AD203B41FA5}">
                      <a16:colId xmlns:a16="http://schemas.microsoft.com/office/drawing/2014/main" val="2818059528"/>
                    </a:ext>
                  </a:extLst>
                </a:gridCol>
                <a:gridCol w="1368399">
                  <a:extLst>
                    <a:ext uri="{9D8B030D-6E8A-4147-A177-3AD203B41FA5}">
                      <a16:colId xmlns:a16="http://schemas.microsoft.com/office/drawing/2014/main" val="2162651801"/>
                    </a:ext>
                  </a:extLst>
                </a:gridCol>
              </a:tblGrid>
              <a:tr h="849747"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Month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Landing Outcome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Booster Version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/>
                        <a:t>Launch Site</a:t>
                      </a:r>
                    </a:p>
                  </a:txBody>
                  <a:tcPr marL="114831" marR="114831" marT="57415" marB="57415" anchor="ctr"/>
                </a:tc>
                <a:extLst>
                  <a:ext uri="{0D108BD9-81ED-4DB2-BD59-A6C34878D82A}">
                    <a16:rowId xmlns:a16="http://schemas.microsoft.com/office/drawing/2014/main" val="2752223359"/>
                  </a:ext>
                </a:extLst>
              </a:tr>
              <a:tr h="849747"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January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Failure (drone ship)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F9 v1.1 B1012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CCAFS LC-40</a:t>
                      </a:r>
                    </a:p>
                  </a:txBody>
                  <a:tcPr marL="114831" marR="114831" marT="57415" marB="57415" anchor="ctr"/>
                </a:tc>
                <a:extLst>
                  <a:ext uri="{0D108BD9-81ED-4DB2-BD59-A6C34878D82A}">
                    <a16:rowId xmlns:a16="http://schemas.microsoft.com/office/drawing/2014/main" val="3433045420"/>
                  </a:ext>
                </a:extLst>
              </a:tr>
              <a:tr h="849747"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April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Failure (drone ship)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F9 v1.1 B1015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CCAFS LC-40</a:t>
                      </a:r>
                    </a:p>
                  </a:txBody>
                  <a:tcPr marL="114831" marR="114831" marT="57415" marB="57415" anchor="ctr"/>
                </a:tc>
                <a:extLst>
                  <a:ext uri="{0D108BD9-81ED-4DB2-BD59-A6C34878D82A}">
                    <a16:rowId xmlns:a16="http://schemas.microsoft.com/office/drawing/2014/main" val="4012282219"/>
                  </a:ext>
                </a:extLst>
              </a:tr>
              <a:tr h="849747"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June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Precluded (drone ship)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F9 v1.1 B1018</a:t>
                      </a:r>
                    </a:p>
                  </a:txBody>
                  <a:tcPr marL="114831" marR="114831" marT="57415" marB="5741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300"/>
                        <a:t>CCAFS LC-40</a:t>
                      </a:r>
                    </a:p>
                  </a:txBody>
                  <a:tcPr marL="114831" marR="114831" marT="57415" marB="57415" anchor="ctr"/>
                </a:tc>
                <a:extLst>
                  <a:ext uri="{0D108BD9-81ED-4DB2-BD59-A6C34878D82A}">
                    <a16:rowId xmlns:a16="http://schemas.microsoft.com/office/drawing/2014/main" val="10775274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6400800" y="609600"/>
            <a:ext cx="5147730" cy="1641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3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RankED Landing </a:t>
            </a:r>
            <a:r>
              <a:rPr lang="en-US" sz="33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Outcomes Between</a:t>
            </a:r>
            <a:br>
              <a:rPr lang="en-US" sz="33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3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2010-06-04 and 2017-03-20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00800" y="2251587"/>
            <a:ext cx="5147730" cy="3637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A query was run to count all the landing outcome values in the requested date range, sorted by </a:t>
            </a:r>
            <a:r>
              <a:rPr lang="en-US">
                <a:cs typeface="Calibri"/>
              </a:rPr>
              <a:t>descending count.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33</a:t>
            </a:fld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C5775032-B4FA-438F-86C7-91C7A5320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678045"/>
              </p:ext>
            </p:extLst>
          </p:nvPr>
        </p:nvGraphicFramePr>
        <p:xfrm>
          <a:off x="798077" y="639097"/>
          <a:ext cx="5148776" cy="52504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8179">
                  <a:extLst>
                    <a:ext uri="{9D8B030D-6E8A-4147-A177-3AD203B41FA5}">
                      <a16:colId xmlns:a16="http://schemas.microsoft.com/office/drawing/2014/main" val="351870194"/>
                    </a:ext>
                  </a:extLst>
                </a:gridCol>
                <a:gridCol w="1340597">
                  <a:extLst>
                    <a:ext uri="{9D8B030D-6E8A-4147-A177-3AD203B41FA5}">
                      <a16:colId xmlns:a16="http://schemas.microsoft.com/office/drawing/2014/main" val="153338102"/>
                    </a:ext>
                  </a:extLst>
                </a:gridCol>
              </a:tblGrid>
              <a:tr h="58338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600"/>
                        <a:t>Landing Outcome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Count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3383808276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0" i="0" u="none" strike="noStrike" noProof="0">
                          <a:latin typeface="Calibri"/>
                        </a:rPr>
                        <a:t>No attempt</a:t>
                      </a:r>
                      <a:endParaRPr lang="en-US" sz="2600"/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10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4279863983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Failure (drone ship)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5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1098563222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Success (drone ship)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5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1741573291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Controlled (ocean)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600"/>
                        <a:t>3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3153551859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Success (ground pad)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3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3535090085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Failure (parachute)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2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4152239105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r>
                        <a:rPr lang="en-US" sz="2600"/>
                        <a:t>Uncontrolled (ocean)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2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425001125"/>
                  </a:ext>
                </a:extLst>
              </a:tr>
              <a:tr h="58338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600"/>
                        <a:t>Precluded (drone ship)</a:t>
                      </a:r>
                    </a:p>
                  </a:txBody>
                  <a:tcPr marL="132586" marR="132586" marT="66293" marB="66293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600"/>
                        <a:t>1</a:t>
                      </a:r>
                    </a:p>
                  </a:txBody>
                  <a:tcPr marL="132586" marR="132586" marT="66293" marB="66293"/>
                </a:tc>
                <a:extLst>
                  <a:ext uri="{0D108BD9-81ED-4DB2-BD59-A6C34878D82A}">
                    <a16:rowId xmlns:a16="http://schemas.microsoft.com/office/drawing/2014/main" val="558670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21A87EA-2804-469A-AFF8-61E3B170C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LAUNCH SITE LOCATIONS</a:t>
            </a:r>
          </a:p>
        </p:txBody>
      </p:sp>
      <p:pic>
        <p:nvPicPr>
          <p:cNvPr id="18" name="Picture 18" descr="Map&#10;&#10;Description automatically generated">
            <a:extLst>
              <a:ext uri="{FF2B5EF4-FFF2-40B4-BE49-F238E27FC236}">
                <a16:creationId xmlns:a16="http://schemas.microsoft.com/office/drawing/2014/main" id="{75F7F77F-E901-45AF-BF89-C2116D223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1364278"/>
            <a:ext cx="6897878" cy="413872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5806" y="2251587"/>
            <a:ext cx="3706762" cy="3259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cs typeface="Calibri" panose="020F0502020204030204"/>
              </a:rPr>
              <a:t>Launch sites areshown in orange. They are located near the coast, in California and Florida. This is for safety reasons, to allow a failing rocket to be ditched into the ocean and not affect populations on </a:t>
            </a:r>
            <a:r>
              <a:rPr lang="en-US" sz="1800" dirty="0">
                <a:cs typeface="Calibri" panose="020F0502020204030204"/>
              </a:rPr>
              <a:t>land.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/>
              <a:pPr>
                <a:spcAft>
                  <a:spcPts val="600"/>
                </a:spcAft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Outcomes for CCAFS LC-40</a:t>
            </a:r>
          </a:p>
        </p:txBody>
      </p:sp>
      <p:pic>
        <p:nvPicPr>
          <p:cNvPr id="2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1D4604D5-6227-4E7F-981E-3ACD28B62F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84" r="17712" b="2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When looking at the sequence of launches from CCAFS LC-40, one can </a:t>
            </a:r>
            <a:r>
              <a:rPr lang="en-US">
                <a:cs typeface="Calibri"/>
              </a:rPr>
              <a:t>see that the first launches failed to land the booster. Later launches succeeded.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Outcomes for CCAFS SLC-40</a:t>
            </a:r>
          </a:p>
        </p:txBody>
      </p:sp>
      <p:pic>
        <p:nvPicPr>
          <p:cNvPr id="4" name="Picture 5" descr="A picture containing text, sky, map, several&#10;&#10;Description automatically generated">
            <a:extLst>
              <a:ext uri="{FF2B5EF4-FFF2-40B4-BE49-F238E27FC236}">
                <a16:creationId xmlns:a16="http://schemas.microsoft.com/office/drawing/2014/main" id="{156521E7-E8D4-46C5-944F-0F18A4C6F3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05" r="24491" b="2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When looking at the sequence of launches from CCAFS SLC-40, one can see that the first launches failed to land the booster. Later launches succeeded.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18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Outcomes for KSC LC-39A</a:t>
            </a:r>
          </a:p>
        </p:txBody>
      </p:sp>
      <p:pic>
        <p:nvPicPr>
          <p:cNvPr id="2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67668F00-131E-4377-9B43-8D23CE6E45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86" r="19234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When looking at the sequence of launches from KSC LC-39A, one can see that the nearly all of the launches succeeded.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293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Outcomes for VAFB SLC-4E</a:t>
            </a:r>
          </a:p>
        </p:txBody>
      </p:sp>
      <p:pic>
        <p:nvPicPr>
          <p:cNvPr id="4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B0C8328D-788D-4C22-8409-20F8DDB898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09" r="15788" b="2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When looking at the sequence of launches from VAFB SLC-4E, one can see that the first launches failed to land the booster. Launches later in </a:t>
            </a:r>
            <a:r>
              <a:rPr lang="en-US">
                <a:ea typeface="+mn-lt"/>
                <a:cs typeface="+mn-lt"/>
              </a:rPr>
              <a:t>the sequence succeeded. Finally, the last launches failed.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88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4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0DA0EFB3-F539-40F5-AA90-6E91A14664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2782097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3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Distance between CCAFS SLC-40 and Coastline</a:t>
            </a:r>
          </a:p>
        </p:txBody>
      </p:sp>
      <p:pic>
        <p:nvPicPr>
          <p:cNvPr id="2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0DC0394-6998-4E21-BF8A-D1E1B0DB0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1829885"/>
            <a:ext cx="6897878" cy="320751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>
                <a:cs typeface="Calibri" panose="020F0502020204030204"/>
              </a:rPr>
              <a:t>The launch site is 0.90 km from the coastline, and is near to highways and </a:t>
            </a:r>
            <a:r>
              <a:rPr lang="en-US">
                <a:cs typeface="Calibri" panose="020F0502020204030204"/>
              </a:rPr>
              <a:t>railroads. It is distant from major population centers.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b="1" dirty="0">
                <a:cs typeface="Calibri" panose="020F0502020204030204"/>
              </a:rPr>
              <a:t>Coastline</a:t>
            </a:r>
            <a:r>
              <a:rPr lang="en-US" dirty="0">
                <a:cs typeface="Calibri" panose="020F0502020204030204"/>
              </a:rPr>
              <a:t>: nearness allows launches </a:t>
            </a:r>
            <a:r>
              <a:rPr lang="en-US">
                <a:cs typeface="Calibri" panose="020F0502020204030204"/>
              </a:rPr>
              <a:t>to be diverted to the ocean in case of malfunction.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b="1" dirty="0">
                <a:cs typeface="Calibri" panose="020F0502020204030204"/>
              </a:rPr>
              <a:t>Highways &amp; railroads</a:t>
            </a:r>
            <a:r>
              <a:rPr lang="en-US" dirty="0">
                <a:cs typeface="Calibri" panose="020F0502020204030204"/>
              </a:rPr>
              <a:t>: nearness allows launch vehicles to be </a:t>
            </a:r>
            <a:r>
              <a:rPr lang="en-US">
                <a:cs typeface="Calibri" panose="020F0502020204030204"/>
              </a:rPr>
              <a:t>assembled elsewhere and easily transported to the launch site.</a:t>
            </a:r>
            <a:endParaRPr lang="en-US" dirty="0">
              <a:cs typeface="Calibri" panose="020F0502020204030204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b="1" dirty="0">
                <a:cs typeface="Calibri" panose="020F0502020204030204"/>
              </a:rPr>
              <a:t>Population Centers</a:t>
            </a:r>
            <a:r>
              <a:rPr lang="en-US" dirty="0">
                <a:cs typeface="Calibri" panose="020F0502020204030204"/>
              </a:rPr>
              <a:t>: distance allows </a:t>
            </a:r>
            <a:r>
              <a:rPr lang="en-US">
                <a:cs typeface="Calibri" panose="020F0502020204030204"/>
              </a:rPr>
              <a:t>protection to civilians in case of malfunction.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2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825909" y="808055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Successful Launches by Launch Site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6758" y="2261420"/>
            <a:ext cx="3978356" cy="30725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The launch site KSC LC-39A shows the most successful launches, while CCAFS </a:t>
            </a:r>
            <a:r>
              <a:rPr lang="en-US">
                <a:cs typeface="Calibri" panose="020F0502020204030204"/>
              </a:rPr>
              <a:t>SLC-40 shows the least number of successful launches.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42</a:t>
            </a:fld>
            <a:endParaRPr lang="en-US"/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583641DD-B66E-4DCD-8485-8C719829D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752" y="1359197"/>
            <a:ext cx="6095593" cy="397737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6400800" y="609600"/>
            <a:ext cx="5147730" cy="1641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 dirty="0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KSC LC-39A: highest </a:t>
            </a: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ratio</a:t>
            </a:r>
            <a:endParaRPr lang="en-US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00800" y="2251587"/>
            <a:ext cx="5147730" cy="298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Launch site KSC LC-39A has the highest ratio of launch successes at </a:t>
            </a:r>
            <a:r>
              <a:rPr lang="en-US" b="1">
                <a:cs typeface="Calibri" panose="020F0502020204030204"/>
              </a:rPr>
              <a:t>76.9%</a:t>
            </a:r>
            <a:r>
              <a:rPr lang="en-US">
                <a:cs typeface="Calibri" panose="020F0502020204030204"/>
              </a:rPr>
              <a:t>.</a:t>
            </a:r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79C5DF39-5A3E-4556-BEF1-D7C3F1A96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30" y="1289746"/>
            <a:ext cx="5447070" cy="394912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3">
            <a:extLst>
              <a:ext uri="{FF2B5EF4-FFF2-40B4-BE49-F238E27FC236}">
                <a16:creationId xmlns:a16="http://schemas.microsoft.com/office/drawing/2014/main" id="{211E6139-248B-476F-BE9E-114088740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6717278" y="1030288"/>
            <a:ext cx="4099947" cy="1035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3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Mass vs Launch Outcome</a:t>
            </a:r>
          </a:p>
        </p:txBody>
      </p:sp>
      <p:pic>
        <p:nvPicPr>
          <p:cNvPr id="11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966768D6-4EC7-4DF0-8F64-EE7808C2AF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48" y="3524454"/>
            <a:ext cx="2652127" cy="192279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6B3E2FE7-E4BE-4E45-BB79-F19A83D48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6360" y="3524453"/>
            <a:ext cx="2652127" cy="192279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D96FA3C-708B-4EAB-8A09-0225AF8695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47" y="1410750"/>
            <a:ext cx="2658050" cy="1927086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5F84AC63-A18E-4AA3-B1A2-3FEF8BDC6C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7179" y="1410750"/>
            <a:ext cx="2658050" cy="1927086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17278" y="2142067"/>
            <a:ext cx="4338645" cy="3263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Image 1: Full Mass Range (0-10000 kg)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Image 2: Low Mass Range (0-4000 kg)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Image 3: Mid Mass Range (4000-6000 kg)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Image 4: High Mass Range (6000-10000 kg)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/>
              <a:pPr>
                <a:spcAft>
                  <a:spcPts val="600"/>
                </a:spcAft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3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4955458" y="639097"/>
            <a:ext cx="6593075" cy="1612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Classification Accuracy</a:t>
            </a:r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1147EEA-1A45-4281-8C25-2CA39696A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1734352"/>
            <a:ext cx="3997362" cy="338492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55458" y="2242407"/>
            <a:ext cx="6593075" cy="2880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All models show the same accuracy. This is most likely due to a small </a:t>
            </a:r>
            <a:r>
              <a:rPr lang="en-US">
                <a:cs typeface="Calibri"/>
              </a:rPr>
              <a:t>test sample (only 18 samples to test). Better differentiation between algorithms can be made using a larger data set.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Decision Tree algorithm was chosen due do a better confusion matrix (see next slide).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8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4955458" y="639097"/>
            <a:ext cx="6593075" cy="1612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Confusion Matrix</a:t>
            </a: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44D98038-3BE5-4E1B-A832-20D87CC02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2152657"/>
            <a:ext cx="3997362" cy="254831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55458" y="2251587"/>
            <a:ext cx="6593075" cy="2448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Examining the confusion matrix, we see that a decision tree classifier </a:t>
            </a:r>
            <a:r>
              <a:rPr lang="en-US" dirty="0"/>
              <a:t>can distinguish between the different classes.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48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00A29C95-FD36-4CEF-9F32-923418DBDC15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603417843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685801" y="533400"/>
            <a:ext cx="10820400" cy="1177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 defTabSz="457200">
              <a:spcAft>
                <a:spcPts val="600"/>
              </a:spcAft>
            </a:pPr>
            <a:r>
              <a:rPr lang="en-US" sz="44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685801" y="2243892"/>
            <a:ext cx="10820400" cy="39933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None/>
            </a:pPr>
            <a:r>
              <a:rPr lang="en-US">
                <a:solidFill>
                  <a:schemeClr val="tx1"/>
                </a:solidFill>
                <a:latin typeface="+mn-lt"/>
              </a:rPr>
              <a:t>Executive Summary</a:t>
            </a:r>
            <a:endParaRPr lang="en-US">
              <a:solidFill>
                <a:schemeClr val="tx1"/>
              </a:solidFill>
              <a:latin typeface="Calibri"/>
              <a:cs typeface="Calibri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Data collection methodology:</a:t>
            </a:r>
          </a:p>
          <a:p>
            <a:pPr lvl="1"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Data was collected via REST API calls and web scraping into CSV files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data wrangling</a:t>
            </a:r>
          </a:p>
          <a:p>
            <a:pPr lvl="1"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Pandas dataframes were used to wrangle the data</a:t>
            </a:r>
            <a:endParaRPr lang="en-US" sz="1700">
              <a:solidFill>
                <a:schemeClr val="tx1"/>
              </a:solidFill>
              <a:latin typeface="+mn-lt"/>
              <a:cs typeface="Calibri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exploratory data analysis (EDA) using visualization and SQL</a:t>
            </a: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interactive visual analytics using Folium and </a:t>
            </a:r>
            <a:r>
              <a:rPr lang="en-US" sz="1700" err="1">
                <a:solidFill>
                  <a:schemeClr val="tx1"/>
                </a:solidFill>
                <a:latin typeface="+mn-lt"/>
              </a:rPr>
              <a:t>Plotly</a:t>
            </a:r>
            <a:r>
              <a:rPr lang="en-US" sz="1700">
                <a:solidFill>
                  <a:schemeClr val="tx1"/>
                </a:solidFill>
                <a:latin typeface="+mn-lt"/>
              </a:rPr>
              <a:t> Dash</a:t>
            </a:r>
            <a:endParaRPr lang="en-US" sz="1700">
              <a:solidFill>
                <a:schemeClr val="tx1"/>
              </a:solidFill>
              <a:latin typeface="+mn-lt"/>
              <a:cs typeface="Calibri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Perform predictive analysis using classification models</a:t>
            </a:r>
          </a:p>
          <a:p>
            <a:pPr lvl="1" defTabSz="457200"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Data was split into train/test sets</a:t>
            </a:r>
            <a:endParaRPr lang="en-US">
              <a:solidFill>
                <a:schemeClr val="tx1"/>
              </a:solidFill>
            </a:endParaRPr>
          </a:p>
          <a:p>
            <a:pPr lvl="1" defTabSz="457200"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</a:rPr>
              <a:t>Various classification models were optimized using a cross-validated grid search over their parameter grids</a:t>
            </a:r>
            <a:endParaRPr lang="en-US">
              <a:solidFill>
                <a:schemeClr val="tx1"/>
              </a:solidFill>
            </a:endParaRPr>
          </a:p>
          <a:p>
            <a:pPr lvl="1" defTabSz="457200"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ct val="100000"/>
            </a:pPr>
            <a:r>
              <a:rPr lang="en-US" sz="1700">
                <a:solidFill>
                  <a:schemeClr val="tx1"/>
                </a:solidFill>
                <a:latin typeface="+mn-lt"/>
                <a:cs typeface="Calibri"/>
              </a:rPr>
              <a:t>Each model was evaluated with optimized parameters</a:t>
            </a:r>
            <a:endParaRPr lang="en-US" sz="1700" dirty="0">
              <a:solidFill>
                <a:schemeClr val="tx1"/>
              </a:solidFill>
              <a:latin typeface="+mn-lt"/>
              <a:cs typeface="Calibri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endParaRPr lang="en-US" sz="1700">
              <a:solidFill>
                <a:schemeClr val="tx1"/>
              </a:solidFill>
              <a:latin typeface="+mn-lt"/>
            </a:endParaRPr>
          </a:p>
          <a:p>
            <a:pPr defTabSz="457200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</a:pPr>
            <a:endParaRPr lang="en-US" sz="1700">
              <a:solidFill>
                <a:schemeClr val="tx1"/>
              </a:solidFill>
              <a:latin typeface="+mn-lt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6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17F7527-5AC0-479A-B79F-9CF463410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685801" y="533400"/>
            <a:ext cx="10820400" cy="1177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 defTabSz="457200">
              <a:spcAft>
                <a:spcPts val="600"/>
              </a:spcAft>
            </a:pPr>
            <a:r>
              <a:rPr lang="en-US" sz="44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85801" y="2243892"/>
            <a:ext cx="10820400" cy="35473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Data sets were collected via REST API and web scraping</a:t>
            </a:r>
          </a:p>
          <a:p>
            <a:pPr>
              <a:lnSpc>
                <a:spcPct val="90000"/>
              </a:lnSpc>
            </a:pPr>
            <a:r>
              <a:rPr lang="en-US" sz="1700"/>
              <a:t>REST API endpoints used were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https://api.spacexdata.com/v4/rockets/{rocket_id}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https://api.spacexdata.com/v4/launchpads/{launchpad_id}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https://api.spacexdata.com/v4/payloads/{payload_id}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https://api.spacexdata.com/v4/cores/{core_id}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https://api.spacexdata.com/v4/launches/past</a:t>
            </a:r>
          </a:p>
          <a:p>
            <a:pPr>
              <a:lnSpc>
                <a:spcPct val="90000"/>
              </a:lnSpc>
            </a:pPr>
            <a:r>
              <a:rPr lang="en-US" sz="1700"/>
              <a:t>Web Scraping was performed on the Wikipedia page:</a:t>
            </a:r>
          </a:p>
          <a:p>
            <a:pPr lvl="1">
              <a:lnSpc>
                <a:spcPct val="90000"/>
              </a:lnSpc>
            </a:pPr>
            <a:r>
              <a:rPr lang="en-US" sz="1700"/>
              <a:t>https://en.wikipedia.org/w/index.php?title=List_of_Falcon_9_and_Falcon_Heavy_launches&amp;oldid=1027686922</a:t>
            </a:r>
          </a:p>
          <a:p>
            <a:pPr marL="0" indent="0">
              <a:lnSpc>
                <a:spcPct val="90000"/>
              </a:lnSpc>
            </a:pPr>
            <a:endParaRPr lang="en-US" sz="17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034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5075537C-CA84-1446-933C-8E9D027F9201}" type="slidenum"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7</a:t>
            </a:fld>
            <a:endParaRPr lang="en-US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825909" y="808055"/>
            <a:ext cx="3979205" cy="1453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 – SpaceX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02178" y="2261420"/>
            <a:ext cx="4002936" cy="3637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Data was collected via REST API, and normalized using pandas dataframes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400"/>
              <a:t>Reference: </a:t>
            </a:r>
            <a:r>
              <a:rPr lang="en-US" sz="1400" dirty="0">
                <a:hlinkClick r:id="rId4"/>
              </a:rPr>
              <a:t>https://github.com/staceybellerose/data_science_capstone/blob/master/SpaceX%20Data%20Collection.ipynb</a:t>
            </a:r>
            <a:endParaRPr lang="en-US" sz="1400"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5" name="Picture 6" descr="Diagram&#10;&#10;Description automatically generated">
            <a:extLst>
              <a:ext uri="{FF2B5EF4-FFF2-40B4-BE49-F238E27FC236}">
                <a16:creationId xmlns:a16="http://schemas.microsoft.com/office/drawing/2014/main" id="{2B3DF301-B862-4291-9A86-F70E11E608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9" b="59"/>
          <a:stretch>
            <a:fillRect/>
          </a:stretch>
        </p:blipFill>
        <p:spPr>
          <a:xfrm>
            <a:off x="5289752" y="924886"/>
            <a:ext cx="6095593" cy="484599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4955458" y="639097"/>
            <a:ext cx="6593075" cy="1612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defTabSz="457200">
              <a:spcAft>
                <a:spcPts val="600"/>
              </a:spcAft>
            </a:pPr>
            <a:r>
              <a:rPr lang="en-US"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Collection - Scraping</a:t>
            </a:r>
          </a:p>
        </p:txBody>
      </p:sp>
      <p:pic>
        <p:nvPicPr>
          <p:cNvPr id="2" name="Picture 4" descr="Diagram&#10;&#10;Description automatically generated">
            <a:extLst>
              <a:ext uri="{FF2B5EF4-FFF2-40B4-BE49-F238E27FC236}">
                <a16:creationId xmlns:a16="http://schemas.microsoft.com/office/drawing/2014/main" id="{EBAFC7D1-03A0-41B6-A557-16A5D6985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96" y="639097"/>
            <a:ext cx="3791298" cy="55754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55458" y="2251587"/>
            <a:ext cx="6593075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/>
              <a:t>Data was scraped from wikipedia's page of launches using BeautifulSoup library, extracting table cells into a pandas dataframe. </a:t>
            </a:r>
            <a:r>
              <a:rPr lang="en-US"/>
              <a:t>The dataframe was then saved to a CSV file for further use.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sz="1600"/>
              <a:t>Reference: </a:t>
            </a:r>
            <a:r>
              <a:rPr lang="en-US" sz="1600" dirty="0">
                <a:hlinkClick r:id="rId5"/>
              </a:rPr>
              <a:t>https://github.com/staceybellerose/data_science_capstone/blob/master/Webscraping%20Data%20Collection.ipynb</a:t>
            </a:r>
            <a:endParaRPr lang="en-US" sz="1600">
              <a:cs typeface="Calibri" panose="020F050202020403020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1336</Words>
  <Application>Microsoft Office PowerPoint</Application>
  <PresentationFormat>Widescreen</PresentationFormat>
  <Paragraphs>229</Paragraphs>
  <Slides>49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1" baseType="lpstr">
      <vt:lpstr>Celestial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TOTAL NUMBER OF SUCCESSFUL AND FAILURE MISSION OUTCOMES </vt:lpstr>
      <vt:lpstr>PowerPoint Presentation</vt:lpstr>
      <vt:lpstr>PowerPoint Presentation</vt:lpstr>
      <vt:lpstr>PowerPoint Presentation</vt:lpstr>
      <vt:lpstr>PowerPoint Presentation</vt:lpstr>
      <vt:lpstr>LAUNCH SITE LOCATIONS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1194</cp:revision>
  <dcterms:created xsi:type="dcterms:W3CDTF">2021-04-29T18:58:34Z</dcterms:created>
  <dcterms:modified xsi:type="dcterms:W3CDTF">2021-09-06T04:55:49Z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